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over-b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411480"/>
            <a:ext cx="566928" cy="56692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34440" y="475488"/>
            <a:ext cx="7315200" cy="4572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22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Sprint</a:t>
            </a:r>
            <a:r>
              <a:rPr sz="2200" b="1">
                <a:solidFill>
                  <a:srgbClr val="7EE8E2"/>
                </a:solidFill>
                <a:latin typeface="Calibri"/>
                <a:ea typeface="Calibri"/>
                <a:cs typeface="Calibri"/>
              </a:rPr>
              <a:t>Keel</a:t>
            </a:r>
            <a:r>
              <a:rPr sz="1200" b="1">
                <a:solidFill>
                  <a:srgbClr val="7EE8E2"/>
                </a:solidFill>
                <a:latin typeface="Calibri"/>
                <a:ea typeface="Calibri"/>
                <a:cs typeface="Calibri"/>
              </a:rPr>
              <a:t>®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417320"/>
            <a:ext cx="10972800" cy="292608"/>
          </a:xfrm>
          <a:prstGeom prst="rect">
            <a:avLst/>
          </a:prstGeom>
          <a:noFill/>
        </p:spPr>
        <p:txBody>
          <a:bodyPr wrap="square"/>
          <a:lstStyle/>
          <a:p>
            <a:pPr/>
            <a:r>
              <a:rPr sz="1200" b="1" spc="800">
                <a:solidFill>
                  <a:srgbClr val="7EE8E2"/>
                </a:solidFill>
                <a:latin typeface="Calibri"/>
                <a:ea typeface="Calibri"/>
                <a:cs typeface="Calibri"/>
              </a:rPr>
              <a:t>PRODUCT OVERVIEW  · 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783080"/>
            <a:ext cx="10789920" cy="173736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4000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board people open.
The plan leads trust.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3703320"/>
            <a:ext cx="9601200" cy="100584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600" b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Project management between Trello and Jira: a visual board, real sprints, a Gantt roadmap, and delivery reports. Company licence or self-host — not a seat tax that grows with every hire.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4983480"/>
            <a:ext cx="4160520" cy="38404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48640" y="5010912"/>
            <a:ext cx="4160520" cy="347472"/>
          </a:xfrm>
          <a:prstGeom prst="rect">
            <a:avLst/>
          </a:prstGeom>
          <a:noFill/>
        </p:spPr>
        <p:txBody>
          <a:bodyPr wrap="square"/>
          <a:lstStyle/>
          <a:p>
            <a:pPr algn="ctr"/>
            <a:r>
              <a:rPr sz="1100" b="1">
                <a:solidFill>
                  <a:srgbClr val="0B3A5B"/>
                </a:solidFill>
                <a:latin typeface="Calibri"/>
                <a:ea typeface="Calibri"/>
                <a:cs typeface="Calibri"/>
              </a:rPr>
              <a:t>Developed and backed by an IIITB Alumnus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837176" y="4983480"/>
            <a:ext cx="1965960" cy="38404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837176" y="5010912"/>
            <a:ext cx="1965960" cy="347472"/>
          </a:xfrm>
          <a:prstGeom prst="rect">
            <a:avLst/>
          </a:prstGeom>
          <a:noFill/>
        </p:spPr>
        <p:txBody>
          <a:bodyPr wrap="square"/>
          <a:lstStyle/>
          <a:p>
            <a:pPr algn="ctr"/>
            <a:r>
              <a:rPr sz="1100" b="1">
                <a:solidFill>
                  <a:srgbClr val="0B3A5B"/>
                </a:solidFill>
                <a:latin typeface="Calibri"/>
                <a:ea typeface="Calibri"/>
                <a:cs typeface="Calibri"/>
              </a:rPr>
              <a:t>Ruby Seven Studios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931152" y="4983480"/>
            <a:ext cx="1600200" cy="38404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931152" y="5010912"/>
            <a:ext cx="1600200" cy="347472"/>
          </a:xfrm>
          <a:prstGeom prst="rect">
            <a:avLst/>
          </a:prstGeom>
          <a:noFill/>
        </p:spPr>
        <p:txBody>
          <a:bodyPr wrap="square"/>
          <a:lstStyle/>
          <a:p>
            <a:pPr algn="ctr"/>
            <a:r>
              <a:rPr sz="1100" b="1">
                <a:solidFill>
                  <a:srgbClr val="0B3A5B"/>
                </a:solidFill>
                <a:latin typeface="Calibri"/>
                <a:ea typeface="Calibri"/>
                <a:cs typeface="Calibri"/>
              </a:rPr>
              <a:t>Ember Casino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659368" y="4983480"/>
            <a:ext cx="1965960" cy="38404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59368" y="5010912"/>
            <a:ext cx="1965960" cy="347472"/>
          </a:xfrm>
          <a:prstGeom prst="rect">
            <a:avLst/>
          </a:prstGeom>
          <a:noFill/>
        </p:spPr>
        <p:txBody>
          <a:bodyPr wrap="square"/>
          <a:lstStyle/>
          <a:p>
            <a:pPr algn="ctr"/>
            <a:r>
              <a:rPr sz="1100" b="1">
                <a:solidFill>
                  <a:srgbClr val="0B3A5B"/>
                </a:solidFill>
                <a:latin typeface="Calibri"/>
                <a:ea typeface="Calibri"/>
                <a:cs typeface="Calibri"/>
              </a:rPr>
              <a:t>Woxsen University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6355080"/>
            <a:ext cx="10972800" cy="27432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200" b="0">
                <a:solidFill>
                  <a:srgbClr val="7EE8E2"/>
                </a:solidFill>
                <a:latin typeface="Calibri"/>
                <a:ea typeface="Calibri"/>
                <a:cs typeface="Calibri"/>
              </a:rPr>
              <a:t>sprintkeel.chotalabs.com   ·   hello@chotalabs.com   ·   Chotalabs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92608"/>
            <a:ext cx="10972800" cy="292608"/>
          </a:xfrm>
          <a:prstGeom prst="rect">
            <a:avLst/>
          </a:prstGeom>
          <a:noFill/>
        </p:spPr>
        <p:txBody>
          <a:bodyPr wrap="square"/>
          <a:lstStyle/>
          <a:p>
            <a:pPr/>
            <a:r>
              <a:rPr sz="1200" b="1" spc="800">
                <a:solidFill>
                  <a:srgbClr val="1AA7A1"/>
                </a:solidFill>
                <a:latin typeface="Calibri"/>
                <a:ea typeface="Calibri"/>
                <a:cs typeface="Calibri"/>
              </a:rPr>
              <a:t>WHAT IT IS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530352"/>
            <a:ext cx="11064240" cy="82296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3200" b="1">
                <a:solidFill>
                  <a:srgbClr val="0B3A5B"/>
                </a:solidFill>
                <a:latin typeface="Georgia"/>
                <a:ea typeface="Georgia"/>
                <a:cs typeface="Georgia"/>
              </a:rPr>
              <a:t>Trello muscle. Jira planning. Hours on the card.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280160"/>
            <a:ext cx="11064240" cy="64008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600" b="0">
                <a:solidFill>
                  <a:srgbClr val="5A6B75"/>
                </a:solidFill>
                <a:latin typeface="Calibri"/>
                <a:ea typeface="Calibri"/>
                <a:cs typeface="Calibri"/>
              </a:rPr>
              <a:t>Columns and drag-and-drop people already know — plus issue keys, backlog vs sprint, a roadmap, velocity, and workload.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2148840"/>
            <a:ext cx="3611880" cy="2331720"/>
          </a:xfrm>
          <a:prstGeom prst="roundRect">
            <a:avLst>
              <a:gd name="adj" fmla="val 8000"/>
            </a:avLst>
          </a:prstGeom>
          <a:solidFill>
            <a:srgbClr val="F4FAF9"/>
          </a:solidFill>
          <a:ln w="12700">
            <a:solidFill>
              <a:srgbClr val="D5E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2313432"/>
            <a:ext cx="3246120" cy="36576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600" b="1">
                <a:solidFill>
                  <a:srgbClr val="0B3A5B"/>
                </a:solidFill>
                <a:latin typeface="Calibri"/>
                <a:ea typeface="Calibri"/>
                <a:cs typeface="Calibri"/>
              </a:rPr>
              <a:t>Board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2679192"/>
            <a:ext cx="3246120" cy="164592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0">
                <a:solidFill>
                  <a:srgbClr val="5A6B75"/>
                </a:solidFill>
                <a:latin typeface="Calibri"/>
                <a:ea typeface="Calibri"/>
                <a:cs typeface="Calibri"/>
              </a:rPr>
              <a:t>Custom columns, cards, points, people, an active sprint. The visual ease of Trello, with sprint context Jira users expect.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43400" y="2148840"/>
            <a:ext cx="3611880" cy="2331720"/>
          </a:xfrm>
          <a:prstGeom prst="roundRect">
            <a:avLst>
              <a:gd name="adj" fmla="val 8000"/>
            </a:avLst>
          </a:prstGeom>
          <a:solidFill>
            <a:srgbClr val="F4FAF9"/>
          </a:solidFill>
          <a:ln w="12700">
            <a:solidFill>
              <a:srgbClr val="D5E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44568" y="2313432"/>
            <a:ext cx="3246120" cy="36576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600" b="1">
                <a:solidFill>
                  <a:srgbClr val="0B3A5B"/>
                </a:solidFill>
                <a:latin typeface="Calibri"/>
                <a:ea typeface="Calibri"/>
                <a:cs typeface="Calibri"/>
              </a:rPr>
              <a:t>Backlog &amp; sprints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44568" y="2679192"/>
            <a:ext cx="3246120" cy="164592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0">
                <a:solidFill>
                  <a:srgbClr val="5A6B75"/>
                </a:solidFill>
                <a:latin typeface="Calibri"/>
                <a:ea typeface="Calibri"/>
                <a:cs typeface="Calibri"/>
              </a:rPr>
              <a:t>Start and complete sprints. Issue keys. Points and hours. CSV import and Excel export. Closed sprints stay in the plan.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38160" y="2148840"/>
            <a:ext cx="3611880" cy="2331720"/>
          </a:xfrm>
          <a:prstGeom prst="roundRect">
            <a:avLst>
              <a:gd name="adj" fmla="val 8000"/>
            </a:avLst>
          </a:prstGeom>
          <a:solidFill>
            <a:srgbClr val="F4FAF9"/>
          </a:solidFill>
          <a:ln w="12700">
            <a:solidFill>
              <a:srgbClr val="D5E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39328" y="2313432"/>
            <a:ext cx="3246120" cy="36576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600" b="1">
                <a:solidFill>
                  <a:srgbClr val="0B3A5B"/>
                </a:solidFill>
                <a:latin typeface="Calibri"/>
                <a:ea typeface="Calibri"/>
                <a:cs typeface="Calibri"/>
              </a:rPr>
              <a:t>Roadmap &amp; reports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39328" y="2679192"/>
            <a:ext cx="3246120" cy="164592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300" b="0">
                <a:solidFill>
                  <a:srgbClr val="5A6B75"/>
                </a:solidFill>
                <a:latin typeface="Calibri"/>
                <a:ea typeface="Calibri"/>
                <a:cs typeface="Calibri"/>
              </a:rPr>
              <a:t>Gantt by epic, person, or sprint. Velocity, throughput, and load vs capacity in points or hours.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4754880"/>
            <a:ext cx="10972800" cy="36576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400" b="0">
                <a:solidFill>
                  <a:srgbClr val="0E5C72"/>
                </a:solidFill>
                <a:latin typeface="Calibri"/>
                <a:ea typeface="Calibri"/>
                <a:cs typeface="Calibri"/>
              </a:rPr>
              <a:t>Mentions · workspaces · Excel export · checklists · CSV import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6510528"/>
            <a:ext cx="9601200" cy="256032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100" b="0">
                <a:solidFill>
                  <a:srgbClr val="5A6B75"/>
                </a:solidFill>
                <a:latin typeface="Calibri"/>
                <a:ea typeface="Calibri"/>
                <a:cs typeface="Calibri"/>
              </a:rPr>
              <a:t>SprintKeel®  ·  sprintkeel.chotalabs.com  ·  hello@chotalabs.com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424160" y="6510528"/>
            <a:ext cx="1280160" cy="256032"/>
          </a:xfrm>
          <a:prstGeom prst="rect">
            <a:avLst/>
          </a:prstGeom>
          <a:noFill/>
        </p:spPr>
        <p:txBody>
          <a:bodyPr wrap="square"/>
          <a:lstStyle/>
          <a:p>
            <a:pPr algn="r"/>
            <a:r>
              <a:rPr sz="1100" b="0">
                <a:solidFill>
                  <a:srgbClr val="5A6B75"/>
                </a:solidFill>
                <a:latin typeface="Calibri"/>
                <a:ea typeface="Calibri"/>
                <a:cs typeface="Calibri"/>
              </a:rPr>
              <a:t>2 / 12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92608"/>
            <a:ext cx="10972800" cy="292608"/>
          </a:xfrm>
          <a:prstGeom prst="rect">
            <a:avLst/>
          </a:prstGeom>
          <a:noFill/>
        </p:spPr>
        <p:txBody>
          <a:bodyPr wrap="square"/>
          <a:lstStyle/>
          <a:p>
            <a:pPr/>
            <a:r>
              <a:rPr sz="1200" b="1" spc="800">
                <a:solidFill>
                  <a:srgbClr val="1AA7A1"/>
                </a:solidFill>
                <a:latin typeface="Calibri"/>
                <a:ea typeface="Calibri"/>
                <a:cs typeface="Calibri"/>
              </a:rPr>
              <a:t>PRODUCT  ·  BOARD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530352"/>
            <a:ext cx="11064240" cy="82296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3200" b="1">
                <a:solidFill>
                  <a:srgbClr val="0B3A5B"/>
                </a:solidFill>
                <a:latin typeface="Georgia"/>
                <a:ea typeface="Georgia"/>
                <a:cs typeface="Georgia"/>
              </a:rPr>
              <a:t>The board people open every morning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280160"/>
            <a:ext cx="11064240" cy="64008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600" b="0">
                <a:solidFill>
                  <a:srgbClr val="5A6B75"/>
                </a:solidFill>
                <a:latin typeface="Calibri"/>
                <a:ea typeface="Calibri"/>
                <a:cs typeface="Calibri"/>
              </a:rPr>
              <a:t>Columns, cards, points, people, an active sprint. Drag work. Custom columns.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1965960"/>
            <a:ext cx="11064240" cy="42976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5E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boar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9935" y="1965960"/>
            <a:ext cx="8801648" cy="429768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02920" y="6510528"/>
            <a:ext cx="9601200" cy="256032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100" b="0">
                <a:solidFill>
                  <a:srgbClr val="5A6B75"/>
                </a:solidFill>
                <a:latin typeface="Calibri"/>
                <a:ea typeface="Calibri"/>
                <a:cs typeface="Calibri"/>
              </a:rPr>
              <a:t>SprintKeel®  ·  sprintkeel.chotalabs.com  ·  hello@chotalabs.com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24160" y="6510528"/>
            <a:ext cx="1280160" cy="256032"/>
          </a:xfrm>
          <a:prstGeom prst="rect">
            <a:avLst/>
          </a:prstGeom>
          <a:noFill/>
        </p:spPr>
        <p:txBody>
          <a:bodyPr wrap="square"/>
          <a:lstStyle/>
          <a:p>
            <a:pPr algn="r"/>
            <a:r>
              <a:rPr sz="1100" b="0">
                <a:solidFill>
                  <a:srgbClr val="5A6B75"/>
                </a:solidFill>
                <a:latin typeface="Calibri"/>
                <a:ea typeface="Calibri"/>
                <a:cs typeface="Calibri"/>
              </a:rPr>
              <a:t>3 / 12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92608"/>
            <a:ext cx="10972800" cy="292608"/>
          </a:xfrm>
          <a:prstGeom prst="rect">
            <a:avLst/>
          </a:prstGeom>
          <a:noFill/>
        </p:spPr>
        <p:txBody>
          <a:bodyPr wrap="square"/>
          <a:lstStyle/>
          <a:p>
            <a:pPr/>
            <a:r>
              <a:rPr sz="1200" b="1" spc="800">
                <a:solidFill>
                  <a:srgbClr val="1AA7A1"/>
                </a:solidFill>
                <a:latin typeface="Calibri"/>
                <a:ea typeface="Calibri"/>
                <a:cs typeface="Calibri"/>
              </a:rPr>
              <a:t>PRODUCT  ·  BACKLOG &amp; SPRINTS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530352"/>
            <a:ext cx="11064240" cy="82296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3200" b="1">
                <a:solidFill>
                  <a:srgbClr val="0B3A5B"/>
                </a:solidFill>
                <a:latin typeface="Georgia"/>
                <a:ea typeface="Georgia"/>
                <a:cs typeface="Georgia"/>
              </a:rPr>
              <a:t>Project planning and sprint planning in one list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280160"/>
            <a:ext cx="11064240" cy="64008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600" b="0">
                <a:solidFill>
                  <a:srgbClr val="5A6B75"/>
                </a:solidFill>
                <a:latin typeface="Calibri"/>
                <a:ea typeface="Calibri"/>
                <a:cs typeface="Calibri"/>
              </a:rPr>
              <a:t>Active sprint vs backlog. Keys like PHX-7. Import CSV, export Excel, complete a sprint without losing history.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1965960"/>
            <a:ext cx="11064240" cy="42976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5E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backlo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8605" y="1965960"/>
            <a:ext cx="8024310" cy="429768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02920" y="6510528"/>
            <a:ext cx="9601200" cy="256032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100" b="0">
                <a:solidFill>
                  <a:srgbClr val="5A6B75"/>
                </a:solidFill>
                <a:latin typeface="Calibri"/>
                <a:ea typeface="Calibri"/>
                <a:cs typeface="Calibri"/>
              </a:rPr>
              <a:t>SprintKeel®  ·  sprintkeel.chotalabs.com  ·  hello@chotalabs.com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24160" y="6510528"/>
            <a:ext cx="1280160" cy="256032"/>
          </a:xfrm>
          <a:prstGeom prst="rect">
            <a:avLst/>
          </a:prstGeom>
          <a:noFill/>
        </p:spPr>
        <p:txBody>
          <a:bodyPr wrap="square"/>
          <a:lstStyle/>
          <a:p>
            <a:pPr algn="r"/>
            <a:r>
              <a:rPr sz="1100" b="0">
                <a:solidFill>
                  <a:srgbClr val="5A6B75"/>
                </a:solidFill>
                <a:latin typeface="Calibri"/>
                <a:ea typeface="Calibri"/>
                <a:cs typeface="Calibri"/>
              </a:rPr>
              <a:t>4 / 12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92608"/>
            <a:ext cx="10972800" cy="292608"/>
          </a:xfrm>
          <a:prstGeom prst="rect">
            <a:avLst/>
          </a:prstGeom>
          <a:noFill/>
        </p:spPr>
        <p:txBody>
          <a:bodyPr wrap="square"/>
          <a:lstStyle/>
          <a:p>
            <a:pPr/>
            <a:r>
              <a:rPr sz="1200" b="1" spc="800">
                <a:solidFill>
                  <a:srgbClr val="1AA7A1"/>
                </a:solidFill>
                <a:latin typeface="Calibri"/>
                <a:ea typeface="Calibri"/>
                <a:cs typeface="Calibri"/>
              </a:rPr>
              <a:t>PRODUCT  ·  ROADMAP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530352"/>
            <a:ext cx="11064240" cy="82296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3200" b="1">
                <a:solidFill>
                  <a:srgbClr val="0B3A5B"/>
                </a:solidFill>
                <a:latin typeface="Georgia"/>
                <a:ea typeface="Georgia"/>
                <a:cs typeface="Georgia"/>
              </a:rPr>
              <a:t>When will this land?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280160"/>
            <a:ext cx="11064240" cy="64008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600" b="0">
                <a:solidFill>
                  <a:srgbClr val="5A6B75"/>
                </a:solidFill>
                <a:latin typeface="Calibri"/>
                <a:ea typeface="Calibri"/>
                <a:cs typeface="Calibri"/>
              </a:rPr>
              <a:t>Remaining points translated into sprints at your velocity. Drag dates. Group by epic, person, or sprint.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1965960"/>
            <a:ext cx="11064240" cy="42976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5E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roadma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9555" y="1965960"/>
            <a:ext cx="9002408" cy="429768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02920" y="6510528"/>
            <a:ext cx="9601200" cy="256032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100" b="0">
                <a:solidFill>
                  <a:srgbClr val="5A6B75"/>
                </a:solidFill>
                <a:latin typeface="Calibri"/>
                <a:ea typeface="Calibri"/>
                <a:cs typeface="Calibri"/>
              </a:rPr>
              <a:t>SprintKeel®  ·  sprintkeel.chotalabs.com  ·  hello@chotalabs.com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24160" y="6510528"/>
            <a:ext cx="1280160" cy="256032"/>
          </a:xfrm>
          <a:prstGeom prst="rect">
            <a:avLst/>
          </a:prstGeom>
          <a:noFill/>
        </p:spPr>
        <p:txBody>
          <a:bodyPr wrap="square"/>
          <a:lstStyle/>
          <a:p>
            <a:pPr algn="r"/>
            <a:r>
              <a:rPr sz="1100" b="0">
                <a:solidFill>
                  <a:srgbClr val="5A6B75"/>
                </a:solidFill>
                <a:latin typeface="Calibri"/>
                <a:ea typeface="Calibri"/>
                <a:cs typeface="Calibri"/>
              </a:rPr>
              <a:t>5 / 12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92608"/>
            <a:ext cx="10972800" cy="292608"/>
          </a:xfrm>
          <a:prstGeom prst="rect">
            <a:avLst/>
          </a:prstGeom>
          <a:noFill/>
        </p:spPr>
        <p:txBody>
          <a:bodyPr wrap="square"/>
          <a:lstStyle/>
          <a:p>
            <a:pPr/>
            <a:r>
              <a:rPr sz="1200" b="1" spc="800">
                <a:solidFill>
                  <a:srgbClr val="1AA7A1"/>
                </a:solidFill>
                <a:latin typeface="Calibri"/>
                <a:ea typeface="Calibri"/>
                <a:cs typeface="Calibri"/>
              </a:rPr>
              <a:t>PRODUCT  ·  REPORTS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530352"/>
            <a:ext cx="11064240" cy="82296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3200" b="1">
                <a:solidFill>
                  <a:srgbClr val="0B3A5B"/>
                </a:solidFill>
                <a:latin typeface="Georgia"/>
                <a:ea typeface="Georgia"/>
                <a:cs typeface="Georgia"/>
              </a:rPr>
              <a:t>Did we finish what we promised?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280160"/>
            <a:ext cx="11064240" cy="64008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600" b="0">
                <a:solidFill>
                  <a:srgbClr val="5A6B75"/>
                </a:solidFill>
                <a:latin typeface="Calibri"/>
                <a:ea typeface="Calibri"/>
                <a:cs typeface="Calibri"/>
              </a:rPr>
              <a:t>Committed vs completed by sprint. Average completed points — the number used to say yes or no to more scope.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1965960"/>
            <a:ext cx="11064240" cy="42976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5E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velocit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2257" y="1965960"/>
            <a:ext cx="8397005" cy="429768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02920" y="6510528"/>
            <a:ext cx="9601200" cy="256032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100" b="0">
                <a:solidFill>
                  <a:srgbClr val="5A6B75"/>
                </a:solidFill>
                <a:latin typeface="Calibri"/>
                <a:ea typeface="Calibri"/>
                <a:cs typeface="Calibri"/>
              </a:rPr>
              <a:t>SprintKeel®  ·  sprintkeel.chotalabs.com  ·  hello@chotalabs.com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24160" y="6510528"/>
            <a:ext cx="1280160" cy="256032"/>
          </a:xfrm>
          <a:prstGeom prst="rect">
            <a:avLst/>
          </a:prstGeom>
          <a:noFill/>
        </p:spPr>
        <p:txBody>
          <a:bodyPr wrap="square"/>
          <a:lstStyle/>
          <a:p>
            <a:pPr algn="r"/>
            <a:r>
              <a:rPr sz="1100" b="0">
                <a:solidFill>
                  <a:srgbClr val="5A6B75"/>
                </a:solidFill>
                <a:latin typeface="Calibri"/>
                <a:ea typeface="Calibri"/>
                <a:cs typeface="Calibri"/>
              </a:rPr>
              <a:t>6 / 12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92608"/>
            <a:ext cx="10972800" cy="292608"/>
          </a:xfrm>
          <a:prstGeom prst="rect">
            <a:avLst/>
          </a:prstGeom>
          <a:noFill/>
        </p:spPr>
        <p:txBody>
          <a:bodyPr wrap="square"/>
          <a:lstStyle/>
          <a:p>
            <a:pPr/>
            <a:r>
              <a:rPr sz="1200" b="1" spc="800">
                <a:solidFill>
                  <a:srgbClr val="1AA7A1"/>
                </a:solidFill>
                <a:latin typeface="Calibri"/>
                <a:ea typeface="Calibri"/>
                <a:cs typeface="Calibri"/>
              </a:rPr>
              <a:t>PRODUCT  ·  WORKLOAD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530352"/>
            <a:ext cx="11064240" cy="82296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3200" b="1">
                <a:solidFill>
                  <a:srgbClr val="0B3A5B"/>
                </a:solidFill>
                <a:latin typeface="Georgia"/>
                <a:ea typeface="Georgia"/>
                <a:cs typeface="Georgia"/>
              </a:rPr>
              <a:t>Is the sprint at risk?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280160"/>
            <a:ext cx="11064240" cy="64008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600" b="0">
                <a:solidFill>
                  <a:srgbClr val="5A6B75"/>
                </a:solidFill>
                <a:latin typeface="Calibri"/>
                <a:ea typeface="Calibri"/>
                <a:cs typeface="Calibri"/>
              </a:rPr>
              <a:t>Load vs capacity per person, in points or hours. Estimates and spent time sit on the issue — not a separate timesheet portal.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1965960"/>
            <a:ext cx="11064240" cy="429768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5E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workloa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4920" y="1965960"/>
            <a:ext cx="9631680" cy="429768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02920" y="6510528"/>
            <a:ext cx="9601200" cy="256032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100" b="0">
                <a:solidFill>
                  <a:srgbClr val="5A6B75"/>
                </a:solidFill>
                <a:latin typeface="Calibri"/>
                <a:ea typeface="Calibri"/>
                <a:cs typeface="Calibri"/>
              </a:rPr>
              <a:t>SprintKeel®  ·  sprintkeel.chotalabs.com  ·  hello@chotalabs.com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24160" y="6510528"/>
            <a:ext cx="1280160" cy="256032"/>
          </a:xfrm>
          <a:prstGeom prst="rect">
            <a:avLst/>
          </a:prstGeom>
          <a:noFill/>
        </p:spPr>
        <p:txBody>
          <a:bodyPr wrap="square"/>
          <a:lstStyle/>
          <a:p>
            <a:pPr algn="r"/>
            <a:r>
              <a:rPr sz="1100" b="0">
                <a:solidFill>
                  <a:srgbClr val="5A6B75"/>
                </a:solidFill>
                <a:latin typeface="Calibri"/>
                <a:ea typeface="Calibri"/>
                <a:cs typeface="Calibri"/>
              </a:rPr>
              <a:t>7 / 12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92608"/>
            <a:ext cx="10972800" cy="292608"/>
          </a:xfrm>
          <a:prstGeom prst="rect">
            <a:avLst/>
          </a:prstGeom>
          <a:noFill/>
        </p:spPr>
        <p:txBody>
          <a:bodyPr wrap="square"/>
          <a:lstStyle/>
          <a:p>
            <a:pPr/>
            <a:r>
              <a:rPr sz="1200" b="1" spc="800">
                <a:solidFill>
                  <a:srgbClr val="1AA7A1"/>
                </a:solidFill>
                <a:latin typeface="Calibri"/>
                <a:ea typeface="Calibri"/>
                <a:cs typeface="Calibri"/>
              </a:rPr>
              <a:t>WHY TEAMS SWITCH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530352"/>
            <a:ext cx="11064240" cy="82296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3200" b="1">
                <a:solidFill>
                  <a:srgbClr val="0B3A5B"/>
                </a:solidFill>
                <a:latin typeface="Georgia"/>
                <a:ea typeface="Georgia"/>
                <a:cs typeface="Georgia"/>
              </a:rPr>
              <a:t>One board. Not three tools and a licence per person.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280160"/>
            <a:ext cx="11064240" cy="64008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600" b="0">
                <a:solidFill>
                  <a:srgbClr val="5A6B75"/>
                </a:solidFill>
                <a:latin typeface="Calibri"/>
                <a:ea typeface="Calibri"/>
                <a:cs typeface="Calibri"/>
              </a:rPr>
              <a:t>List prices below are typical published cloud seats. SprintKeel is a company licence or self-host — not a meter on every new joiner.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457200" y="2011680"/>
          <a:ext cx="11247119" cy="3886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9424"/>
                <a:gridCol w="2924251"/>
                <a:gridCol w="2924251"/>
                <a:gridCol w="3149193"/>
              </a:tblGrid>
              <a:tr h="777240"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/>
                      </a:r>
                    </a:p>
                  </a:txBody>
                  <a:tcPr>
                    <a:solidFill>
                      <a:srgbClr val="0B3A5B"/>
                    </a:solidFill>
                    <a:lnL w="6350">
                      <a:solidFill>
                        <a:srgbClr val="0B3A5B"/>
                      </a:solidFill>
                    </a:lnL>
                    <a:lnR w="6350">
                      <a:solidFill>
                        <a:srgbClr val="0B3A5B"/>
                      </a:solidFill>
                    </a:lnR>
                    <a:lnT w="6350">
                      <a:solidFill>
                        <a:srgbClr val="0B3A5B"/>
                      </a:solidFill>
                    </a:lnT>
                    <a:lnB w="6350">
                      <a:solidFill>
                        <a:srgbClr val="0B3A5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Trello Standard</a:t>
                      </a:r>
                    </a:p>
                  </a:txBody>
                  <a:tcPr>
                    <a:solidFill>
                      <a:srgbClr val="0B3A5B"/>
                    </a:solidFill>
                    <a:lnL w="6350">
                      <a:solidFill>
                        <a:srgbClr val="0B3A5B"/>
                      </a:solidFill>
                    </a:lnL>
                    <a:lnR w="6350">
                      <a:solidFill>
                        <a:srgbClr val="0B3A5B"/>
                      </a:solidFill>
                    </a:lnR>
                    <a:lnT w="6350">
                      <a:solidFill>
                        <a:srgbClr val="0B3A5B"/>
                      </a:solidFill>
                    </a:lnT>
                    <a:lnB w="6350">
                      <a:solidFill>
                        <a:srgbClr val="0B3A5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Jira Cloud</a:t>
                      </a:r>
                    </a:p>
                  </a:txBody>
                  <a:tcPr>
                    <a:solidFill>
                      <a:srgbClr val="0B3A5B"/>
                    </a:solidFill>
                    <a:lnL w="6350">
                      <a:solidFill>
                        <a:srgbClr val="0B3A5B"/>
                      </a:solidFill>
                    </a:lnL>
                    <a:lnR w="6350">
                      <a:solidFill>
                        <a:srgbClr val="0B3A5B"/>
                      </a:solidFill>
                    </a:lnR>
                    <a:lnT w="6350">
                      <a:solidFill>
                        <a:srgbClr val="0B3A5B"/>
                      </a:solidFill>
                    </a:lnT>
                    <a:lnB w="6350">
                      <a:solidFill>
                        <a:srgbClr val="0B3A5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SprintKeel</a:t>
                      </a:r>
                    </a:p>
                  </a:txBody>
                  <a:tcPr>
                    <a:solidFill>
                      <a:srgbClr val="0B3A5B"/>
                    </a:solidFill>
                    <a:lnL w="6350">
                      <a:solidFill>
                        <a:srgbClr val="0B3A5B"/>
                      </a:solidFill>
                    </a:lnL>
                    <a:lnR w="6350">
                      <a:solidFill>
                        <a:srgbClr val="0B3A5B"/>
                      </a:solidFill>
                    </a:lnR>
                    <a:lnT w="6350">
                      <a:solidFill>
                        <a:srgbClr val="0B3A5B"/>
                      </a:solidFill>
                    </a:lnT>
                    <a:lnB w="6350">
                      <a:solidFill>
                        <a:srgbClr val="0B3A5B"/>
                      </a:solidFill>
                    </a:lnB>
                  </a:tcPr>
                </a:tc>
              </a:tr>
              <a:tr h="777240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0B3A5B"/>
                          </a:solidFill>
                          <a:latin typeface="Calibri"/>
                          <a:ea typeface="Calibri"/>
                          <a:cs typeface="Calibri"/>
                        </a:rPr>
                        <a:t>What it is</a:t>
                      </a:r>
                    </a:p>
                  </a:txBody>
                  <a:tcPr>
                    <a:solidFill>
                      <a:srgbClr val="FFFFFF"/>
                    </a:solidFill>
                    <a:lnL w="6350">
                      <a:solidFill>
                        <a:srgbClr val="D5E6E4"/>
                      </a:solidFill>
                    </a:lnL>
                    <a:lnR w="6350">
                      <a:solidFill>
                        <a:srgbClr val="D5E6E4"/>
                      </a:solidFill>
                    </a:lnR>
                    <a:lnT w="6350">
                      <a:solidFill>
                        <a:srgbClr val="D5E6E4"/>
                      </a:solidFill>
                    </a:lnT>
                    <a:lnB w="6350">
                      <a:solidFill>
                        <a:srgbClr val="D5E6E4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0B3A5B"/>
                          </a:solidFill>
                          <a:latin typeface="Calibri"/>
                          <a:ea typeface="Calibri"/>
                          <a:cs typeface="Calibri"/>
                        </a:rPr>
                        <a:t>A board</a:t>
                      </a:r>
                    </a:p>
                  </a:txBody>
                  <a:tcPr>
                    <a:solidFill>
                      <a:srgbClr val="FFFFFF"/>
                    </a:solidFill>
                    <a:lnL w="6350">
                      <a:solidFill>
                        <a:srgbClr val="D5E6E4"/>
                      </a:solidFill>
                    </a:lnL>
                    <a:lnR w="6350">
                      <a:solidFill>
                        <a:srgbClr val="D5E6E4"/>
                      </a:solidFill>
                    </a:lnR>
                    <a:lnT w="6350">
                      <a:solidFill>
                        <a:srgbClr val="D5E6E4"/>
                      </a:solidFill>
                    </a:lnT>
                    <a:lnB w="6350">
                      <a:solidFill>
                        <a:srgbClr val="D5E6E4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0B3A5B"/>
                          </a:solidFill>
                          <a:latin typeface="Calibri"/>
                          <a:ea typeface="Calibri"/>
                          <a:cs typeface="Calibri"/>
                        </a:rPr>
                        <a:t>Full Atlassian PM</a:t>
                      </a:r>
                    </a:p>
                  </a:txBody>
                  <a:tcPr>
                    <a:solidFill>
                      <a:srgbClr val="FFFFFF"/>
                    </a:solidFill>
                    <a:lnL w="6350">
                      <a:solidFill>
                        <a:srgbClr val="D5E6E4"/>
                      </a:solidFill>
                    </a:lnL>
                    <a:lnR w="6350">
                      <a:solidFill>
                        <a:srgbClr val="D5E6E4"/>
                      </a:solidFill>
                    </a:lnR>
                    <a:lnT w="6350">
                      <a:solidFill>
                        <a:srgbClr val="D5E6E4"/>
                      </a:solidFill>
                    </a:lnT>
                    <a:lnB w="6350">
                      <a:solidFill>
                        <a:srgbClr val="D5E6E4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0B3A5B"/>
                          </a:solidFill>
                          <a:latin typeface="Calibri"/>
                          <a:ea typeface="Calibri"/>
                          <a:cs typeface="Calibri"/>
                        </a:rPr>
                        <a:t>Board + backlog + sprints + roadmap + reports</a:t>
                      </a:r>
                    </a:p>
                  </a:txBody>
                  <a:tcPr>
                    <a:solidFill>
                      <a:srgbClr val="FFFFFF"/>
                    </a:solidFill>
                    <a:lnL w="6350">
                      <a:solidFill>
                        <a:srgbClr val="D5E6E4"/>
                      </a:solidFill>
                    </a:lnL>
                    <a:lnR w="6350">
                      <a:solidFill>
                        <a:srgbClr val="D5E6E4"/>
                      </a:solidFill>
                    </a:lnR>
                    <a:lnT w="6350">
                      <a:solidFill>
                        <a:srgbClr val="D5E6E4"/>
                      </a:solidFill>
                    </a:lnT>
                    <a:lnB w="6350">
                      <a:solidFill>
                        <a:srgbClr val="D5E6E4"/>
                      </a:solidFill>
                    </a:lnB>
                  </a:tcPr>
                </a:tc>
              </a:tr>
              <a:tr h="777240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0B3A5B"/>
                          </a:solidFill>
                          <a:latin typeface="Calibri"/>
                          <a:ea typeface="Calibri"/>
                          <a:cs typeface="Calibri"/>
                        </a:rPr>
                        <a:t>How you pay</a:t>
                      </a:r>
                    </a:p>
                  </a:txBody>
                  <a:tcPr>
                    <a:solidFill>
                      <a:srgbClr val="F4FAF9"/>
                    </a:solidFill>
                    <a:lnL w="6350">
                      <a:solidFill>
                        <a:srgbClr val="D5E6E4"/>
                      </a:solidFill>
                    </a:lnL>
                    <a:lnR w="6350">
                      <a:solidFill>
                        <a:srgbClr val="D5E6E4"/>
                      </a:solidFill>
                    </a:lnR>
                    <a:lnT w="6350">
                      <a:solidFill>
                        <a:srgbClr val="D5E6E4"/>
                      </a:solidFill>
                    </a:lnT>
                    <a:lnB w="6350">
                      <a:solidFill>
                        <a:srgbClr val="D5E6E4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0B3A5B"/>
                          </a:solidFill>
                          <a:latin typeface="Calibri"/>
                          <a:ea typeface="Calibri"/>
                          <a:cs typeface="Calibri"/>
                        </a:rPr>
                        <a:t>~USD 5–6 / user / month</a:t>
                      </a:r>
                    </a:p>
                  </a:txBody>
                  <a:tcPr>
                    <a:solidFill>
                      <a:srgbClr val="F4FAF9"/>
                    </a:solidFill>
                    <a:lnL w="6350">
                      <a:solidFill>
                        <a:srgbClr val="D5E6E4"/>
                      </a:solidFill>
                    </a:lnL>
                    <a:lnR w="6350">
                      <a:solidFill>
                        <a:srgbClr val="D5E6E4"/>
                      </a:solidFill>
                    </a:lnR>
                    <a:lnT w="6350">
                      <a:solidFill>
                        <a:srgbClr val="D5E6E4"/>
                      </a:solidFill>
                    </a:lnT>
                    <a:lnB w="6350">
                      <a:solidFill>
                        <a:srgbClr val="D5E6E4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0B3A5B"/>
                          </a:solidFill>
                          <a:latin typeface="Calibri"/>
                          <a:ea typeface="Calibri"/>
                          <a:cs typeface="Calibri"/>
                        </a:rPr>
                        <a:t>~USD 8–14 / user / month</a:t>
                      </a:r>
                    </a:p>
                  </a:txBody>
                  <a:tcPr>
                    <a:solidFill>
                      <a:srgbClr val="F4FAF9"/>
                    </a:solidFill>
                    <a:lnL w="6350">
                      <a:solidFill>
                        <a:srgbClr val="D5E6E4"/>
                      </a:solidFill>
                    </a:lnL>
                    <a:lnR w="6350">
                      <a:solidFill>
                        <a:srgbClr val="D5E6E4"/>
                      </a:solidFill>
                    </a:lnR>
                    <a:lnT w="6350">
                      <a:solidFill>
                        <a:srgbClr val="D5E6E4"/>
                      </a:solidFill>
                    </a:lnT>
                    <a:lnB w="6350">
                      <a:solidFill>
                        <a:srgbClr val="D5E6E4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0B3A5B"/>
                          </a:solidFill>
                          <a:latin typeface="Calibri"/>
                          <a:ea typeface="Calibri"/>
                          <a:cs typeface="Calibri"/>
                        </a:rPr>
                        <a:t>One Enterprise licence, or self-host</a:t>
                      </a:r>
                    </a:p>
                  </a:txBody>
                  <a:tcPr>
                    <a:solidFill>
                      <a:srgbClr val="F4FAF9"/>
                    </a:solidFill>
                    <a:lnL w="6350">
                      <a:solidFill>
                        <a:srgbClr val="D5E6E4"/>
                      </a:solidFill>
                    </a:lnL>
                    <a:lnR w="6350">
                      <a:solidFill>
                        <a:srgbClr val="D5E6E4"/>
                      </a:solidFill>
                    </a:lnR>
                    <a:lnT w="6350">
                      <a:solidFill>
                        <a:srgbClr val="D5E6E4"/>
                      </a:solidFill>
                    </a:lnT>
                    <a:lnB w="6350">
                      <a:solidFill>
                        <a:srgbClr val="D5E6E4"/>
                      </a:solidFill>
                    </a:lnB>
                  </a:tcPr>
                </a:tc>
              </a:tr>
              <a:tr h="777240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0B3A5B"/>
                          </a:solidFill>
                          <a:latin typeface="Calibri"/>
                          <a:ea typeface="Calibri"/>
                          <a:cs typeface="Calibri"/>
                        </a:rPr>
                        <a:t>70 people / year</a:t>
                      </a:r>
                    </a:p>
                  </a:txBody>
                  <a:tcPr>
                    <a:solidFill>
                      <a:srgbClr val="FFFFFF"/>
                    </a:solidFill>
                    <a:lnL w="6350">
                      <a:solidFill>
                        <a:srgbClr val="D5E6E4"/>
                      </a:solidFill>
                    </a:lnL>
                    <a:lnR w="6350">
                      <a:solidFill>
                        <a:srgbClr val="D5E6E4"/>
                      </a:solidFill>
                    </a:lnR>
                    <a:lnT w="6350">
                      <a:solidFill>
                        <a:srgbClr val="D5E6E4"/>
                      </a:solidFill>
                    </a:lnT>
                    <a:lnB w="6350">
                      <a:solidFill>
                        <a:srgbClr val="D5E6E4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0B3A5B"/>
                          </a:solidFill>
                          <a:latin typeface="Calibri"/>
                          <a:ea typeface="Calibri"/>
                          <a:cs typeface="Calibri"/>
                        </a:rPr>
                        <a:t>~USD 4,200</a:t>
                      </a:r>
                    </a:p>
                  </a:txBody>
                  <a:tcPr>
                    <a:solidFill>
                      <a:srgbClr val="FFFFFF"/>
                    </a:solidFill>
                    <a:lnL w="6350">
                      <a:solidFill>
                        <a:srgbClr val="D5E6E4"/>
                      </a:solidFill>
                    </a:lnL>
                    <a:lnR w="6350">
                      <a:solidFill>
                        <a:srgbClr val="D5E6E4"/>
                      </a:solidFill>
                    </a:lnR>
                    <a:lnT w="6350">
                      <a:solidFill>
                        <a:srgbClr val="D5E6E4"/>
                      </a:solidFill>
                    </a:lnT>
                    <a:lnB w="6350">
                      <a:solidFill>
                        <a:srgbClr val="D5E6E4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0B3A5B"/>
                          </a:solidFill>
                          <a:latin typeface="Calibri"/>
                          <a:ea typeface="Calibri"/>
                          <a:cs typeface="Calibri"/>
                        </a:rPr>
                        <a:t>~USD 7,000–11,760</a:t>
                      </a:r>
                    </a:p>
                  </a:txBody>
                  <a:tcPr>
                    <a:solidFill>
                      <a:srgbClr val="FFFFFF"/>
                    </a:solidFill>
                    <a:lnL w="6350">
                      <a:solidFill>
                        <a:srgbClr val="D5E6E4"/>
                      </a:solidFill>
                    </a:lnL>
                    <a:lnR w="6350">
                      <a:solidFill>
                        <a:srgbClr val="D5E6E4"/>
                      </a:solidFill>
                    </a:lnR>
                    <a:lnT w="6350">
                      <a:solidFill>
                        <a:srgbClr val="D5E6E4"/>
                      </a:solidFill>
                    </a:lnT>
                    <a:lnB w="6350">
                      <a:solidFill>
                        <a:srgbClr val="D5E6E4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0B3A5B"/>
                          </a:solidFill>
                          <a:latin typeface="Calibri"/>
                          <a:ea typeface="Calibri"/>
                          <a:cs typeface="Calibri"/>
                        </a:rPr>
                        <a:t>Enterprise USD 9,900 — or self-host + your cloud (~USD 850 in India)</a:t>
                      </a:r>
                    </a:p>
                  </a:txBody>
                  <a:tcPr>
                    <a:solidFill>
                      <a:srgbClr val="FFFFFF"/>
                    </a:solidFill>
                    <a:lnL w="6350">
                      <a:solidFill>
                        <a:srgbClr val="D5E6E4"/>
                      </a:solidFill>
                    </a:lnL>
                    <a:lnR w="6350">
                      <a:solidFill>
                        <a:srgbClr val="D5E6E4"/>
                      </a:solidFill>
                    </a:lnR>
                    <a:lnT w="6350">
                      <a:solidFill>
                        <a:srgbClr val="D5E6E4"/>
                      </a:solidFill>
                    </a:lnT>
                    <a:lnB w="6350">
                      <a:solidFill>
                        <a:srgbClr val="D5E6E4"/>
                      </a:solidFill>
                    </a:lnB>
                  </a:tcPr>
                </a:tc>
              </a:tr>
              <a:tr h="777240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0B3A5B"/>
                          </a:solidFill>
                          <a:latin typeface="Calibri"/>
                          <a:ea typeface="Calibri"/>
                          <a:cs typeface="Calibri"/>
                        </a:rPr>
                        <a:t>Data</a:t>
                      </a:r>
                    </a:p>
                  </a:txBody>
                  <a:tcPr>
                    <a:solidFill>
                      <a:srgbClr val="F4FAF9"/>
                    </a:solidFill>
                    <a:lnL w="6350">
                      <a:solidFill>
                        <a:srgbClr val="D5E6E4"/>
                      </a:solidFill>
                    </a:lnL>
                    <a:lnR w="6350">
                      <a:solidFill>
                        <a:srgbClr val="D5E6E4"/>
                      </a:solidFill>
                    </a:lnR>
                    <a:lnT w="6350">
                      <a:solidFill>
                        <a:srgbClr val="D5E6E4"/>
                      </a:solidFill>
                    </a:lnT>
                    <a:lnB w="6350">
                      <a:solidFill>
                        <a:srgbClr val="D5E6E4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0B3A5B"/>
                          </a:solidFill>
                          <a:latin typeface="Calibri"/>
                          <a:ea typeface="Calibri"/>
                          <a:cs typeface="Calibri"/>
                        </a:rPr>
                        <a:t>Atlassian cloud</a:t>
                      </a:r>
                    </a:p>
                  </a:txBody>
                  <a:tcPr>
                    <a:solidFill>
                      <a:srgbClr val="F4FAF9"/>
                    </a:solidFill>
                    <a:lnL w="6350">
                      <a:solidFill>
                        <a:srgbClr val="D5E6E4"/>
                      </a:solidFill>
                    </a:lnL>
                    <a:lnR w="6350">
                      <a:solidFill>
                        <a:srgbClr val="D5E6E4"/>
                      </a:solidFill>
                    </a:lnR>
                    <a:lnT w="6350">
                      <a:solidFill>
                        <a:srgbClr val="D5E6E4"/>
                      </a:solidFill>
                    </a:lnT>
                    <a:lnB w="6350">
                      <a:solidFill>
                        <a:srgbClr val="D5E6E4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0B3A5B"/>
                          </a:solidFill>
                          <a:latin typeface="Calibri"/>
                          <a:ea typeface="Calibri"/>
                          <a:cs typeface="Calibri"/>
                        </a:rPr>
                        <a:t>Atlassian cloud</a:t>
                      </a:r>
                    </a:p>
                  </a:txBody>
                  <a:tcPr>
                    <a:solidFill>
                      <a:srgbClr val="F4FAF9"/>
                    </a:solidFill>
                    <a:lnL w="6350">
                      <a:solidFill>
                        <a:srgbClr val="D5E6E4"/>
                      </a:solidFill>
                    </a:lnL>
                    <a:lnR w="6350">
                      <a:solidFill>
                        <a:srgbClr val="D5E6E4"/>
                      </a:solidFill>
                    </a:lnR>
                    <a:lnT w="6350">
                      <a:solidFill>
                        <a:srgbClr val="D5E6E4"/>
                      </a:solidFill>
                    </a:lnT>
                    <a:lnB w="6350">
                      <a:solidFill>
                        <a:srgbClr val="D5E6E4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0B3A5B"/>
                          </a:solidFill>
                          <a:latin typeface="Calibri"/>
                          <a:ea typeface="Calibri"/>
                          <a:cs typeface="Calibri"/>
                        </a:rPr>
                        <a:t>Our cloud, your region, or your own servers</a:t>
                      </a:r>
                    </a:p>
                  </a:txBody>
                  <a:tcPr>
                    <a:solidFill>
                      <a:srgbClr val="F4FAF9"/>
                    </a:solidFill>
                    <a:lnL w="6350">
                      <a:solidFill>
                        <a:srgbClr val="D5E6E4"/>
                      </a:solidFill>
                    </a:lnL>
                    <a:lnR w="6350">
                      <a:solidFill>
                        <a:srgbClr val="D5E6E4"/>
                      </a:solidFill>
                    </a:lnR>
                    <a:lnT w="6350">
                      <a:solidFill>
                        <a:srgbClr val="D5E6E4"/>
                      </a:solidFill>
                    </a:lnT>
                    <a:lnB w="6350">
                      <a:solidFill>
                        <a:srgbClr val="D5E6E4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02920" y="6510528"/>
            <a:ext cx="9601200" cy="256032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100" b="0">
                <a:solidFill>
                  <a:srgbClr val="5A6B75"/>
                </a:solidFill>
                <a:latin typeface="Calibri"/>
                <a:ea typeface="Calibri"/>
                <a:cs typeface="Calibri"/>
              </a:rPr>
              <a:t>SprintKeel®  ·  sprintkeel.chotalabs.com  ·  hello@chotalabs.com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424160" y="6510528"/>
            <a:ext cx="1280160" cy="256032"/>
          </a:xfrm>
          <a:prstGeom prst="rect">
            <a:avLst/>
          </a:prstGeom>
          <a:noFill/>
        </p:spPr>
        <p:txBody>
          <a:bodyPr wrap="square"/>
          <a:lstStyle/>
          <a:p>
            <a:pPr algn="r"/>
            <a:r>
              <a:rPr sz="1100" b="0">
                <a:solidFill>
                  <a:srgbClr val="5A6B75"/>
                </a:solidFill>
                <a:latin typeface="Calibri"/>
                <a:ea typeface="Calibri"/>
                <a:cs typeface="Calibri"/>
              </a:rPr>
              <a:t>8 / 12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92608"/>
            <a:ext cx="10972800" cy="292608"/>
          </a:xfrm>
          <a:prstGeom prst="rect">
            <a:avLst/>
          </a:prstGeom>
          <a:noFill/>
        </p:spPr>
        <p:txBody>
          <a:bodyPr wrap="square"/>
          <a:lstStyle/>
          <a:p>
            <a:pPr/>
            <a:r>
              <a:rPr sz="1200" b="1" spc="800">
                <a:solidFill>
                  <a:srgbClr val="1AA7A1"/>
                </a:solidFill>
                <a:latin typeface="Calibri"/>
                <a:ea typeface="Calibri"/>
                <a:cs typeface="Calibri"/>
              </a:rPr>
              <a:t>LICENCES  ·  2026 LIST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530352"/>
            <a:ext cx="11064240" cy="82296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3200" b="1">
                <a:solidFill>
                  <a:srgbClr val="0B3A5B"/>
                </a:solidFill>
                <a:latin typeface="Georgia"/>
                <a:ea typeface="Georgia"/>
                <a:cs typeface="Georgia"/>
              </a:rPr>
              <a:t>Pick how you run 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280160"/>
            <a:ext cx="11064240" cy="64008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600" b="0">
                <a:solidFill>
                  <a:srgbClr val="5A6B75"/>
                </a:solidFill>
                <a:latin typeface="Calibri"/>
                <a:ea typeface="Calibri"/>
                <a:cs typeface="Calibri"/>
              </a:rPr>
              <a:t>Software licence is what you pay us. Cloud machines are extra only on self-host — or included on Enterprise hosted.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234440" y="2011680"/>
            <a:ext cx="4709160" cy="41605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31750">
            <a:solidFill>
              <a:srgbClr val="1AA7A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4389120" y="1874519"/>
            <a:ext cx="1325880" cy="292608"/>
          </a:xfrm>
          <a:prstGeom prst="roundRect">
            <a:avLst>
              <a:gd name="adj" fmla="val 50000"/>
            </a:avLst>
          </a:prstGeom>
          <a:solidFill>
            <a:srgbClr val="1AA7A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389120" y="1892807"/>
            <a:ext cx="1325880" cy="274320"/>
          </a:xfrm>
          <a:prstGeom prst="rect">
            <a:avLst/>
          </a:prstGeom>
          <a:noFill/>
        </p:spPr>
        <p:txBody>
          <a:bodyPr wrap="square"/>
          <a:lstStyle/>
          <a:p>
            <a:pPr algn="ctr"/>
            <a:r>
              <a:rPr sz="10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ENTERPRISE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90472" y="2148840"/>
            <a:ext cx="4206240" cy="36576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800" b="1">
                <a:solidFill>
                  <a:srgbClr val="0B3A5B"/>
                </a:solidFill>
                <a:latin typeface="Calibri"/>
                <a:ea typeface="Calibri"/>
                <a:cs typeface="Calibri"/>
              </a:rPr>
              <a:t>Enterprise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90472" y="2514600"/>
            <a:ext cx="4206240" cy="50292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3200" b="1">
                <a:solidFill>
                  <a:srgbClr val="0B3A5B"/>
                </a:solidFill>
                <a:latin typeface="Georgia"/>
                <a:ea typeface="Georgia"/>
                <a:cs typeface="Georgia"/>
              </a:rPr>
              <a:t>$9,900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90472" y="3017520"/>
            <a:ext cx="4206240" cy="41148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100" b="0">
                <a:solidFill>
                  <a:srgbClr val="5A6B75"/>
                </a:solidFill>
                <a:latin typeface="Calibri"/>
                <a:ea typeface="Calibri"/>
                <a:cs typeface="Calibri"/>
              </a:rPr>
              <a:t>per year · unlimited users, one org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90472" y="3429000"/>
            <a:ext cx="4206240" cy="64008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200" b="0">
                <a:solidFill>
                  <a:srgbClr val="5A6B75"/>
                </a:solidFill>
                <a:latin typeface="Calibri"/>
                <a:ea typeface="Calibri"/>
                <a:cs typeface="Calibri"/>
              </a:rPr>
              <a:t>One company licence. Dedicated instance, named support, your SMTP.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90472" y="4069080"/>
            <a:ext cx="4206240" cy="1920240"/>
          </a:xfrm>
          <a:prstGeom prst="rect">
            <a:avLst/>
          </a:prstGeom>
          <a:noFill/>
        </p:spPr>
        <p:txBody>
          <a:bodyPr wrap="square"/>
          <a:lstStyle/>
          <a:p>
            <a:pPr>
              <a:spcAft>
                <a:spcPts val="600"/>
              </a:spcAft>
            </a:pPr>
            <a:r>
              <a:rPr sz="1200" b="0">
                <a:solidFill>
                  <a:srgbClr val="0B3A5B"/>
                </a:solidFill>
                <a:latin typeface="Calibri"/>
                <a:ea typeface="Calibri"/>
                <a:cs typeface="Calibri"/>
              </a:rPr>
              <a:t>•  Unlimited seats — hire without a new invoice</a:t>
            </a:r>
          </a:p>
          <a:p>
            <a:pPr>
              <a:spcAft>
                <a:spcPts val="600"/>
              </a:spcAft>
            </a:pPr>
            <a:r>
              <a:rPr sz="1200" b="0">
                <a:solidFill>
                  <a:srgbClr val="0B3A5B"/>
                </a:solidFill>
                <a:latin typeface="Calibri"/>
                <a:ea typeface="Calibri"/>
                <a:cs typeface="Calibri"/>
              </a:rPr>
              <a:t>•  Dedicated host, or deploy into your VPC</a:t>
            </a:r>
          </a:p>
          <a:p>
            <a:pPr>
              <a:spcAft>
                <a:spcPts val="600"/>
              </a:spcAft>
            </a:pPr>
            <a:r>
              <a:rPr sz="1200" b="0">
                <a:solidFill>
                  <a:srgbClr val="0B3A5B"/>
                </a:solidFill>
                <a:latin typeface="Calibri"/>
                <a:ea typeface="Calibri"/>
                <a:cs typeface="Calibri"/>
              </a:rPr>
              <a:t>•  Priority support · 99.5% uptime target</a:t>
            </a:r>
          </a:p>
          <a:p>
            <a:pPr>
              <a:spcAft>
                <a:spcPts val="600"/>
              </a:spcAft>
            </a:pPr>
            <a:r>
              <a:rPr sz="1200" b="0">
                <a:solidFill>
                  <a:srgbClr val="0B3A5B"/>
                </a:solidFill>
                <a:latin typeface="Calibri"/>
                <a:ea typeface="Calibri"/>
                <a:cs typeface="Calibri"/>
              </a:rPr>
              <a:t>•  Extra org: $2,400 / year each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63640" y="2011680"/>
            <a:ext cx="4709160" cy="41605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5E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19672" y="2148840"/>
            <a:ext cx="4206240" cy="36576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800" b="1">
                <a:solidFill>
                  <a:srgbClr val="0B3A5B"/>
                </a:solidFill>
                <a:latin typeface="Calibri"/>
                <a:ea typeface="Calibri"/>
                <a:cs typeface="Calibri"/>
              </a:rPr>
              <a:t>Self-host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19672" y="2514600"/>
            <a:ext cx="4206240" cy="50292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3200" b="1">
                <a:solidFill>
                  <a:srgbClr val="0B3A5B"/>
                </a:solidFill>
                <a:latin typeface="Georgia"/>
                <a:ea typeface="Georgia"/>
                <a:cs typeface="Georgia"/>
              </a:rPr>
              <a:t>$2,990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19672" y="3017520"/>
            <a:ext cx="4206240" cy="41148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100" b="0">
                <a:solidFill>
                  <a:srgbClr val="5A6B75"/>
                </a:solidFill>
                <a:latin typeface="Calibri"/>
                <a:ea typeface="Calibri"/>
                <a:cs typeface="Calibri"/>
              </a:rPr>
              <a:t>per year · one production install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19672" y="3429000"/>
            <a:ext cx="4206240" cy="64008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200" b="0">
                <a:solidFill>
                  <a:srgbClr val="5A6B75"/>
                </a:solidFill>
                <a:latin typeface="Calibri"/>
                <a:ea typeface="Calibri"/>
                <a:cs typeface="Calibri"/>
              </a:rPr>
              <a:t>You run Node + Postgres. You own the data. You pay the cloud provider.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19672" y="4069080"/>
            <a:ext cx="4206240" cy="1920240"/>
          </a:xfrm>
          <a:prstGeom prst="rect">
            <a:avLst/>
          </a:prstGeom>
          <a:noFill/>
        </p:spPr>
        <p:txBody>
          <a:bodyPr wrap="square"/>
          <a:lstStyle/>
          <a:p>
            <a:pPr>
              <a:spcAft>
                <a:spcPts val="600"/>
              </a:spcAft>
            </a:pPr>
            <a:r>
              <a:rPr sz="1200" b="0">
                <a:solidFill>
                  <a:srgbClr val="0B3A5B"/>
                </a:solidFill>
                <a:latin typeface="Calibri"/>
                <a:ea typeface="Calibri"/>
                <a:cs typeface="Calibri"/>
              </a:rPr>
              <a:t>•  Software licence only — infra is yours</a:t>
            </a:r>
          </a:p>
          <a:p>
            <a:pPr>
              <a:spcAft>
                <a:spcPts val="600"/>
              </a:spcAft>
            </a:pPr>
            <a:r>
              <a:rPr sz="1200" b="0">
                <a:solidFill>
                  <a:srgbClr val="0B3A5B"/>
                </a:solidFill>
                <a:latin typeface="Calibri"/>
                <a:ea typeface="Calibri"/>
                <a:cs typeface="Calibri"/>
              </a:rPr>
              <a:t>•  Same product, your backups and region</a:t>
            </a:r>
          </a:p>
          <a:p>
            <a:pPr>
              <a:spcAft>
                <a:spcPts val="600"/>
              </a:spcAft>
            </a:pPr>
            <a:r>
              <a:rPr sz="1200" b="0">
                <a:solidFill>
                  <a:srgbClr val="0B3A5B"/>
                </a:solidFill>
                <a:latin typeface="Calibri"/>
                <a:ea typeface="Calibri"/>
                <a:cs typeface="Calibri"/>
              </a:rPr>
              <a:t>•  Updates for the licensed year</a:t>
            </a:r>
          </a:p>
          <a:p>
            <a:pPr>
              <a:spcAft>
                <a:spcPts val="600"/>
              </a:spcAft>
            </a:pPr>
            <a:r>
              <a:rPr sz="1200" b="0">
                <a:solidFill>
                  <a:srgbClr val="0B3A5B"/>
                </a:solidFill>
                <a:latin typeface="Calibri"/>
                <a:ea typeface="Calibri"/>
                <a:cs typeface="Calibri"/>
              </a:rPr>
              <a:t>•  Optional onboarding: $1,500 one-time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6510528"/>
            <a:ext cx="9601200" cy="256032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100" b="0">
                <a:solidFill>
                  <a:srgbClr val="5A6B75"/>
                </a:solidFill>
                <a:latin typeface="Calibri"/>
                <a:ea typeface="Calibri"/>
                <a:cs typeface="Calibri"/>
              </a:rPr>
              <a:t>SprintKeel®  ·  sprintkeel.chotalabs.com  ·  hello@chotalabs.com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424160" y="6510528"/>
            <a:ext cx="1280160" cy="256032"/>
          </a:xfrm>
          <a:prstGeom prst="rect">
            <a:avLst/>
          </a:prstGeom>
          <a:noFill/>
        </p:spPr>
        <p:txBody>
          <a:bodyPr wrap="square"/>
          <a:lstStyle/>
          <a:p>
            <a:pPr algn="r"/>
            <a:r>
              <a:rPr sz="1100" b="0">
                <a:solidFill>
                  <a:srgbClr val="5A6B75"/>
                </a:solidFill>
                <a:latin typeface="Calibri"/>
                <a:ea typeface="Calibri"/>
                <a:cs typeface="Calibri"/>
              </a:rPr>
              <a:t>9 / 12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92608"/>
            <a:ext cx="10972800" cy="292608"/>
          </a:xfrm>
          <a:prstGeom prst="rect">
            <a:avLst/>
          </a:prstGeom>
          <a:noFill/>
        </p:spPr>
        <p:txBody>
          <a:bodyPr wrap="square"/>
          <a:lstStyle/>
          <a:p>
            <a:pPr/>
            <a:r>
              <a:rPr sz="1200" b="1" spc="800">
                <a:solidFill>
                  <a:srgbClr val="1AA7A1"/>
                </a:solidFill>
                <a:latin typeface="Calibri"/>
                <a:ea typeface="Calibri"/>
                <a:cs typeface="Calibri"/>
              </a:rPr>
              <a:t>LICENCES  ·  INR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530352"/>
            <a:ext cx="11064240" cy="82296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3200" b="1">
                <a:solidFill>
                  <a:srgbClr val="0B3A5B"/>
                </a:solidFill>
                <a:latin typeface="Georgia"/>
                <a:ea typeface="Georgia"/>
                <a:cs typeface="Georgia"/>
              </a:rPr>
              <a:t>Same plans, India invoices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280160"/>
            <a:ext cx="11064240" cy="64008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600" b="0">
                <a:solidFill>
                  <a:srgbClr val="5A6B75"/>
                </a:solidFill>
                <a:latin typeface="Calibri"/>
                <a:ea typeface="Calibri"/>
                <a:cs typeface="Calibri"/>
              </a:rPr>
              <a:t>List prices for 2026. India invoices add GST. USD billed annually unless we agree otherwise.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457200" y="1965960"/>
          <a:ext cx="11247119" cy="310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9424"/>
                <a:gridCol w="2924251"/>
                <a:gridCol w="2924251"/>
                <a:gridCol w="3149193"/>
              </a:tblGrid>
              <a:tr h="621792"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Plan</a:t>
                      </a:r>
                    </a:p>
                  </a:txBody>
                  <a:tcPr>
                    <a:solidFill>
                      <a:srgbClr val="0B3A5B"/>
                    </a:solidFill>
                    <a:lnL w="6350">
                      <a:solidFill>
                        <a:srgbClr val="0B3A5B"/>
                      </a:solidFill>
                    </a:lnL>
                    <a:lnR w="6350">
                      <a:solidFill>
                        <a:srgbClr val="0B3A5B"/>
                      </a:solidFill>
                    </a:lnR>
                    <a:lnT w="6350">
                      <a:solidFill>
                        <a:srgbClr val="0B3A5B"/>
                      </a:solidFill>
                    </a:lnT>
                    <a:lnB w="6350">
                      <a:solidFill>
                        <a:srgbClr val="0B3A5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USD</a:t>
                      </a:r>
                    </a:p>
                  </a:txBody>
                  <a:tcPr>
                    <a:solidFill>
                      <a:srgbClr val="0B3A5B"/>
                    </a:solidFill>
                    <a:lnL w="6350">
                      <a:solidFill>
                        <a:srgbClr val="0B3A5B"/>
                      </a:solidFill>
                    </a:lnL>
                    <a:lnR w="6350">
                      <a:solidFill>
                        <a:srgbClr val="0B3A5B"/>
                      </a:solidFill>
                    </a:lnR>
                    <a:lnT w="6350">
                      <a:solidFill>
                        <a:srgbClr val="0B3A5B"/>
                      </a:solidFill>
                    </a:lnT>
                    <a:lnB w="6350">
                      <a:solidFill>
                        <a:srgbClr val="0B3A5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INR</a:t>
                      </a:r>
                    </a:p>
                  </a:txBody>
                  <a:tcPr>
                    <a:solidFill>
                      <a:srgbClr val="0B3A5B"/>
                    </a:solidFill>
                    <a:lnL w="6350">
                      <a:solidFill>
                        <a:srgbClr val="0B3A5B"/>
                      </a:solidFill>
                    </a:lnL>
                    <a:lnR w="6350">
                      <a:solidFill>
                        <a:srgbClr val="0B3A5B"/>
                      </a:solidFill>
                    </a:lnR>
                    <a:lnT w="6350">
                      <a:solidFill>
                        <a:srgbClr val="0B3A5B"/>
                      </a:solidFill>
                    </a:lnT>
                    <a:lnB w="6350">
                      <a:solidFill>
                        <a:srgbClr val="0B3A5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What you get</a:t>
                      </a:r>
                    </a:p>
                  </a:txBody>
                  <a:tcPr>
                    <a:solidFill>
                      <a:srgbClr val="0B3A5B"/>
                    </a:solidFill>
                    <a:lnL w="6350">
                      <a:solidFill>
                        <a:srgbClr val="0B3A5B"/>
                      </a:solidFill>
                    </a:lnL>
                    <a:lnR w="6350">
                      <a:solidFill>
                        <a:srgbClr val="0B3A5B"/>
                      </a:solidFill>
                    </a:lnR>
                    <a:lnT w="6350">
                      <a:solidFill>
                        <a:srgbClr val="0B3A5B"/>
                      </a:solidFill>
                    </a:lnT>
                    <a:lnB w="6350">
                      <a:solidFill>
                        <a:srgbClr val="0B3A5B"/>
                      </a:solidFill>
                    </a:lnB>
                  </a:tcPr>
                </a:tc>
              </a:tr>
              <a:tr h="621792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0B3A5B"/>
                          </a:solidFill>
                          <a:latin typeface="Calibri"/>
                          <a:ea typeface="Calibri"/>
                          <a:cs typeface="Calibri"/>
                        </a:rPr>
                        <a:t>Enterprise</a:t>
                      </a:r>
                    </a:p>
                  </a:txBody>
                  <a:tcPr>
                    <a:solidFill>
                      <a:srgbClr val="FFFFFF"/>
                    </a:solidFill>
                    <a:lnL w="6350">
                      <a:solidFill>
                        <a:srgbClr val="D5E6E4"/>
                      </a:solidFill>
                    </a:lnL>
                    <a:lnR w="6350">
                      <a:solidFill>
                        <a:srgbClr val="D5E6E4"/>
                      </a:solidFill>
                    </a:lnR>
                    <a:lnT w="6350">
                      <a:solidFill>
                        <a:srgbClr val="D5E6E4"/>
                      </a:solidFill>
                    </a:lnT>
                    <a:lnB w="6350">
                      <a:solidFill>
                        <a:srgbClr val="D5E6E4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0B3A5B"/>
                          </a:solidFill>
                          <a:latin typeface="Calibri"/>
                          <a:ea typeface="Calibri"/>
                          <a:cs typeface="Calibri"/>
                        </a:rPr>
                        <a:t>$9,900 / year</a:t>
                      </a:r>
                    </a:p>
                  </a:txBody>
                  <a:tcPr>
                    <a:solidFill>
                      <a:srgbClr val="FFFFFF"/>
                    </a:solidFill>
                    <a:lnL w="6350">
                      <a:solidFill>
                        <a:srgbClr val="D5E6E4"/>
                      </a:solidFill>
                    </a:lnL>
                    <a:lnR w="6350">
                      <a:solidFill>
                        <a:srgbClr val="D5E6E4"/>
                      </a:solidFill>
                    </a:lnR>
                    <a:lnT w="6350">
                      <a:solidFill>
                        <a:srgbClr val="D5E6E4"/>
                      </a:solidFill>
                    </a:lnT>
                    <a:lnB w="6350">
                      <a:solidFill>
                        <a:srgbClr val="D5E6E4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0B3A5B"/>
                          </a:solidFill>
                          <a:latin typeface="Calibri"/>
                          <a:ea typeface="Calibri"/>
                          <a:cs typeface="Calibri"/>
                        </a:rPr>
                        <a:t>₹8,49,000 / year</a:t>
                      </a:r>
                    </a:p>
                  </a:txBody>
                  <a:tcPr>
                    <a:solidFill>
                      <a:srgbClr val="FFFFFF"/>
                    </a:solidFill>
                    <a:lnL w="6350">
                      <a:solidFill>
                        <a:srgbClr val="D5E6E4"/>
                      </a:solidFill>
                    </a:lnL>
                    <a:lnR w="6350">
                      <a:solidFill>
                        <a:srgbClr val="D5E6E4"/>
                      </a:solidFill>
                    </a:lnR>
                    <a:lnT w="6350">
                      <a:solidFill>
                        <a:srgbClr val="D5E6E4"/>
                      </a:solidFill>
                    </a:lnT>
                    <a:lnB w="6350">
                      <a:solidFill>
                        <a:srgbClr val="D5E6E4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0B3A5B"/>
                          </a:solidFill>
                          <a:latin typeface="Calibri"/>
                          <a:ea typeface="Calibri"/>
                          <a:cs typeface="Calibri"/>
                        </a:rPr>
                        <a:t>Unlimited seats, one org, dedicated instance.</a:t>
                      </a:r>
                    </a:p>
                  </a:txBody>
                  <a:tcPr>
                    <a:solidFill>
                      <a:srgbClr val="FFFFFF"/>
                    </a:solidFill>
                    <a:lnL w="6350">
                      <a:solidFill>
                        <a:srgbClr val="D5E6E4"/>
                      </a:solidFill>
                    </a:lnL>
                    <a:lnR w="6350">
                      <a:solidFill>
                        <a:srgbClr val="D5E6E4"/>
                      </a:solidFill>
                    </a:lnR>
                    <a:lnT w="6350">
                      <a:solidFill>
                        <a:srgbClr val="D5E6E4"/>
                      </a:solidFill>
                    </a:lnT>
                    <a:lnB w="6350">
                      <a:solidFill>
                        <a:srgbClr val="D5E6E4"/>
                      </a:solidFill>
                    </a:lnB>
                  </a:tcPr>
                </a:tc>
              </a:tr>
              <a:tr h="621792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0B3A5B"/>
                          </a:solidFill>
                          <a:latin typeface="Calibri"/>
                          <a:ea typeface="Calibri"/>
                          <a:cs typeface="Calibri"/>
                        </a:rPr>
                        <a:t>Self-host</a:t>
                      </a:r>
                    </a:p>
                  </a:txBody>
                  <a:tcPr>
                    <a:solidFill>
                      <a:srgbClr val="F4FAF9"/>
                    </a:solidFill>
                    <a:lnL w="6350">
                      <a:solidFill>
                        <a:srgbClr val="D5E6E4"/>
                      </a:solidFill>
                    </a:lnL>
                    <a:lnR w="6350">
                      <a:solidFill>
                        <a:srgbClr val="D5E6E4"/>
                      </a:solidFill>
                    </a:lnR>
                    <a:lnT w="6350">
                      <a:solidFill>
                        <a:srgbClr val="D5E6E4"/>
                      </a:solidFill>
                    </a:lnT>
                    <a:lnB w="6350">
                      <a:solidFill>
                        <a:srgbClr val="D5E6E4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0B3A5B"/>
                          </a:solidFill>
                          <a:latin typeface="Calibri"/>
                          <a:ea typeface="Calibri"/>
                          <a:cs typeface="Calibri"/>
                        </a:rPr>
                        <a:t>$2,990 / year</a:t>
                      </a:r>
                    </a:p>
                  </a:txBody>
                  <a:tcPr>
                    <a:solidFill>
                      <a:srgbClr val="F4FAF9"/>
                    </a:solidFill>
                    <a:lnL w="6350">
                      <a:solidFill>
                        <a:srgbClr val="D5E6E4"/>
                      </a:solidFill>
                    </a:lnL>
                    <a:lnR w="6350">
                      <a:solidFill>
                        <a:srgbClr val="D5E6E4"/>
                      </a:solidFill>
                    </a:lnR>
                    <a:lnT w="6350">
                      <a:solidFill>
                        <a:srgbClr val="D5E6E4"/>
                      </a:solidFill>
                    </a:lnT>
                    <a:lnB w="6350">
                      <a:solidFill>
                        <a:srgbClr val="D5E6E4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0B3A5B"/>
                          </a:solidFill>
                          <a:latin typeface="Calibri"/>
                          <a:ea typeface="Calibri"/>
                          <a:cs typeface="Calibri"/>
                        </a:rPr>
                        <a:t>₹2,49,000 / year</a:t>
                      </a:r>
                    </a:p>
                  </a:txBody>
                  <a:tcPr>
                    <a:solidFill>
                      <a:srgbClr val="F4FAF9"/>
                    </a:solidFill>
                    <a:lnL w="6350">
                      <a:solidFill>
                        <a:srgbClr val="D5E6E4"/>
                      </a:solidFill>
                    </a:lnL>
                    <a:lnR w="6350">
                      <a:solidFill>
                        <a:srgbClr val="D5E6E4"/>
                      </a:solidFill>
                    </a:lnR>
                    <a:lnT w="6350">
                      <a:solidFill>
                        <a:srgbClr val="D5E6E4"/>
                      </a:solidFill>
                    </a:lnT>
                    <a:lnB w="6350">
                      <a:solidFill>
                        <a:srgbClr val="D5E6E4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0B3A5B"/>
                          </a:solidFill>
                          <a:latin typeface="Calibri"/>
                          <a:ea typeface="Calibri"/>
                          <a:cs typeface="Calibri"/>
                        </a:rPr>
                        <a:t>Software only. You pay the cloud.</a:t>
                      </a:r>
                    </a:p>
                  </a:txBody>
                  <a:tcPr>
                    <a:solidFill>
                      <a:srgbClr val="F4FAF9"/>
                    </a:solidFill>
                    <a:lnL w="6350">
                      <a:solidFill>
                        <a:srgbClr val="D5E6E4"/>
                      </a:solidFill>
                    </a:lnL>
                    <a:lnR w="6350">
                      <a:solidFill>
                        <a:srgbClr val="D5E6E4"/>
                      </a:solidFill>
                    </a:lnR>
                    <a:lnT w="6350">
                      <a:solidFill>
                        <a:srgbClr val="D5E6E4"/>
                      </a:solidFill>
                    </a:lnT>
                    <a:lnB w="6350">
                      <a:solidFill>
                        <a:srgbClr val="D5E6E4"/>
                      </a:solidFill>
                    </a:lnB>
                  </a:tcPr>
                </a:tc>
              </a:tr>
              <a:tr h="621792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0B3A5B"/>
                          </a:solidFill>
                          <a:latin typeface="Calibri"/>
                          <a:ea typeface="Calibri"/>
                          <a:cs typeface="Calibri"/>
                        </a:rPr>
                        <a:t>Extra org</a:t>
                      </a:r>
                    </a:p>
                  </a:txBody>
                  <a:tcPr>
                    <a:solidFill>
                      <a:srgbClr val="FFFFFF"/>
                    </a:solidFill>
                    <a:lnL w="6350">
                      <a:solidFill>
                        <a:srgbClr val="D5E6E4"/>
                      </a:solidFill>
                    </a:lnL>
                    <a:lnR w="6350">
                      <a:solidFill>
                        <a:srgbClr val="D5E6E4"/>
                      </a:solidFill>
                    </a:lnR>
                    <a:lnT w="6350">
                      <a:solidFill>
                        <a:srgbClr val="D5E6E4"/>
                      </a:solidFill>
                    </a:lnT>
                    <a:lnB w="6350">
                      <a:solidFill>
                        <a:srgbClr val="D5E6E4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0B3A5B"/>
                          </a:solidFill>
                          <a:latin typeface="Calibri"/>
                          <a:ea typeface="Calibri"/>
                          <a:cs typeface="Calibri"/>
                        </a:rPr>
                        <a:t>$2,400 / year</a:t>
                      </a:r>
                    </a:p>
                  </a:txBody>
                  <a:tcPr>
                    <a:solidFill>
                      <a:srgbClr val="FFFFFF"/>
                    </a:solidFill>
                    <a:lnL w="6350">
                      <a:solidFill>
                        <a:srgbClr val="D5E6E4"/>
                      </a:solidFill>
                    </a:lnL>
                    <a:lnR w="6350">
                      <a:solidFill>
                        <a:srgbClr val="D5E6E4"/>
                      </a:solidFill>
                    </a:lnR>
                    <a:lnT w="6350">
                      <a:solidFill>
                        <a:srgbClr val="D5E6E4"/>
                      </a:solidFill>
                    </a:lnT>
                    <a:lnB w="6350">
                      <a:solidFill>
                        <a:srgbClr val="D5E6E4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0B3A5B"/>
                          </a:solidFill>
                          <a:latin typeface="Calibri"/>
                          <a:ea typeface="Calibri"/>
                          <a:cs typeface="Calibri"/>
                        </a:rPr>
                        <a:t>₹1,99,000 / year</a:t>
                      </a:r>
                    </a:p>
                  </a:txBody>
                  <a:tcPr>
                    <a:solidFill>
                      <a:srgbClr val="FFFFFF"/>
                    </a:solidFill>
                    <a:lnL w="6350">
                      <a:solidFill>
                        <a:srgbClr val="D5E6E4"/>
                      </a:solidFill>
                    </a:lnL>
                    <a:lnR w="6350">
                      <a:solidFill>
                        <a:srgbClr val="D5E6E4"/>
                      </a:solidFill>
                    </a:lnR>
                    <a:lnT w="6350">
                      <a:solidFill>
                        <a:srgbClr val="D5E6E4"/>
                      </a:solidFill>
                    </a:lnT>
                    <a:lnB w="6350">
                      <a:solidFill>
                        <a:srgbClr val="D5E6E4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0B3A5B"/>
                          </a:solidFill>
                          <a:latin typeface="Calibri"/>
                          <a:ea typeface="Calibri"/>
                          <a:cs typeface="Calibri"/>
                        </a:rPr>
                        <a:t>Additional organisation on Enterprise.</a:t>
                      </a:r>
                    </a:p>
                  </a:txBody>
                  <a:tcPr>
                    <a:solidFill>
                      <a:srgbClr val="FFFFFF"/>
                    </a:solidFill>
                    <a:lnL w="6350">
                      <a:solidFill>
                        <a:srgbClr val="D5E6E4"/>
                      </a:solidFill>
                    </a:lnL>
                    <a:lnR w="6350">
                      <a:solidFill>
                        <a:srgbClr val="D5E6E4"/>
                      </a:solidFill>
                    </a:lnR>
                    <a:lnT w="6350">
                      <a:solidFill>
                        <a:srgbClr val="D5E6E4"/>
                      </a:solidFill>
                    </a:lnT>
                    <a:lnB w="6350">
                      <a:solidFill>
                        <a:srgbClr val="D5E6E4"/>
                      </a:solidFill>
                    </a:lnB>
                  </a:tcPr>
                </a:tc>
              </a:tr>
              <a:tr h="621792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0B3A5B"/>
                          </a:solidFill>
                          <a:latin typeface="Calibri"/>
                          <a:ea typeface="Calibri"/>
                          <a:cs typeface="Calibri"/>
                        </a:rPr>
                        <a:t>Onboarding</a:t>
                      </a:r>
                    </a:p>
                  </a:txBody>
                  <a:tcPr>
                    <a:solidFill>
                      <a:srgbClr val="F4FAF9"/>
                    </a:solidFill>
                    <a:lnL w="6350">
                      <a:solidFill>
                        <a:srgbClr val="D5E6E4"/>
                      </a:solidFill>
                    </a:lnL>
                    <a:lnR w="6350">
                      <a:solidFill>
                        <a:srgbClr val="D5E6E4"/>
                      </a:solidFill>
                    </a:lnR>
                    <a:lnT w="6350">
                      <a:solidFill>
                        <a:srgbClr val="D5E6E4"/>
                      </a:solidFill>
                    </a:lnT>
                    <a:lnB w="6350">
                      <a:solidFill>
                        <a:srgbClr val="D5E6E4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0B3A5B"/>
                          </a:solidFill>
                          <a:latin typeface="Calibri"/>
                          <a:ea typeface="Calibri"/>
                          <a:cs typeface="Calibri"/>
                        </a:rPr>
                        <a:t>$1,500 once</a:t>
                      </a:r>
                    </a:p>
                  </a:txBody>
                  <a:tcPr>
                    <a:solidFill>
                      <a:srgbClr val="F4FAF9"/>
                    </a:solidFill>
                    <a:lnL w="6350">
                      <a:solidFill>
                        <a:srgbClr val="D5E6E4"/>
                      </a:solidFill>
                    </a:lnL>
                    <a:lnR w="6350">
                      <a:solidFill>
                        <a:srgbClr val="D5E6E4"/>
                      </a:solidFill>
                    </a:lnR>
                    <a:lnT w="6350">
                      <a:solidFill>
                        <a:srgbClr val="D5E6E4"/>
                      </a:solidFill>
                    </a:lnT>
                    <a:lnB w="6350">
                      <a:solidFill>
                        <a:srgbClr val="D5E6E4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0B3A5B"/>
                          </a:solidFill>
                          <a:latin typeface="Calibri"/>
                          <a:ea typeface="Calibri"/>
                          <a:cs typeface="Calibri"/>
                        </a:rPr>
                        <a:t>₹1,25,000 once</a:t>
                      </a:r>
                    </a:p>
                  </a:txBody>
                  <a:tcPr>
                    <a:solidFill>
                      <a:srgbClr val="F4FAF9"/>
                    </a:solidFill>
                    <a:lnL w="6350">
                      <a:solidFill>
                        <a:srgbClr val="D5E6E4"/>
                      </a:solidFill>
                    </a:lnL>
                    <a:lnR w="6350">
                      <a:solidFill>
                        <a:srgbClr val="D5E6E4"/>
                      </a:solidFill>
                    </a:lnR>
                    <a:lnT w="6350">
                      <a:solidFill>
                        <a:srgbClr val="D5E6E4"/>
                      </a:solidFill>
                    </a:lnT>
                    <a:lnB w="6350">
                      <a:solidFill>
                        <a:srgbClr val="D5E6E4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0B3A5B"/>
                          </a:solidFill>
                          <a:latin typeface="Calibri"/>
                          <a:ea typeface="Calibri"/>
                          <a:cs typeface="Calibri"/>
                        </a:rPr>
                        <a:t>Optional for self-host.</a:t>
                      </a:r>
                    </a:p>
                  </a:txBody>
                  <a:tcPr>
                    <a:solidFill>
                      <a:srgbClr val="F4FAF9"/>
                    </a:solidFill>
                    <a:lnL w="6350">
                      <a:solidFill>
                        <a:srgbClr val="D5E6E4"/>
                      </a:solidFill>
                    </a:lnL>
                    <a:lnR w="6350">
                      <a:solidFill>
                        <a:srgbClr val="D5E6E4"/>
                      </a:solidFill>
                    </a:lnR>
                    <a:lnT w="6350">
                      <a:solidFill>
                        <a:srgbClr val="D5E6E4"/>
                      </a:solidFill>
                    </a:lnT>
                    <a:lnB w="6350">
                      <a:solidFill>
                        <a:srgbClr val="D5E6E4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02920" y="6510528"/>
            <a:ext cx="9601200" cy="256032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100" b="0">
                <a:solidFill>
                  <a:srgbClr val="5A6B75"/>
                </a:solidFill>
                <a:latin typeface="Calibri"/>
                <a:ea typeface="Calibri"/>
                <a:cs typeface="Calibri"/>
              </a:rPr>
              <a:t>SprintKeel®  ·  sprintkeel.chotalabs.com  ·  hello@chotalabs.com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424160" y="6510528"/>
            <a:ext cx="1280160" cy="256032"/>
          </a:xfrm>
          <a:prstGeom prst="rect">
            <a:avLst/>
          </a:prstGeom>
          <a:noFill/>
        </p:spPr>
        <p:txBody>
          <a:bodyPr wrap="square"/>
          <a:lstStyle/>
          <a:p>
            <a:pPr algn="r"/>
            <a:r>
              <a:rPr sz="1100" b="0">
                <a:solidFill>
                  <a:srgbClr val="5A6B75"/>
                </a:solidFill>
                <a:latin typeface="Calibri"/>
                <a:ea typeface="Calibri"/>
                <a:cs typeface="Calibri"/>
              </a:rPr>
              <a:t>10 / 12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292608"/>
            <a:ext cx="10972800" cy="292608"/>
          </a:xfrm>
          <a:prstGeom prst="rect">
            <a:avLst/>
          </a:prstGeom>
          <a:noFill/>
        </p:spPr>
        <p:txBody>
          <a:bodyPr wrap="square"/>
          <a:lstStyle/>
          <a:p>
            <a:pPr/>
            <a:r>
              <a:rPr sz="1200" b="1" spc="800">
                <a:solidFill>
                  <a:srgbClr val="1AA7A1"/>
                </a:solidFill>
                <a:latin typeface="Calibri"/>
                <a:ea typeface="Calibri"/>
                <a:cs typeface="Calibri"/>
              </a:rPr>
              <a:t>SELF-HOST  ·  WHAT YOU PAY THE CLOUD, NOT 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530352"/>
            <a:ext cx="11064240" cy="82296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3200" b="1">
                <a:solidFill>
                  <a:srgbClr val="0B3A5B"/>
                </a:solidFill>
                <a:latin typeface="Georgia"/>
                <a:ea typeface="Georgia"/>
                <a:cs typeface="Georgia"/>
              </a:rPr>
              <a:t>Typical infra for 70–200 people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280160"/>
            <a:ext cx="11064240" cy="64008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600" b="0">
                <a:solidFill>
                  <a:srgbClr val="5A6B75"/>
                </a:solidFill>
                <a:latin typeface="Calibri"/>
                <a:ea typeface="Calibri"/>
                <a:cs typeface="Calibri"/>
              </a:rPr>
              <a:t>SprintKeel is a small Node app. Headcount barely moves the box size. These are planning estimates; you pay the provider invoice.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457200" y="1965960"/>
          <a:ext cx="11247119" cy="329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24481"/>
                <a:gridCol w="4611319"/>
                <a:gridCol w="4611319"/>
              </a:tblGrid>
              <a:tr h="658368"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Setup</a:t>
                      </a:r>
                    </a:p>
                  </a:txBody>
                  <a:tcPr>
                    <a:solidFill>
                      <a:srgbClr val="0B3A5B"/>
                    </a:solidFill>
                    <a:lnL w="6350">
                      <a:solidFill>
                        <a:srgbClr val="0B3A5B"/>
                      </a:solidFill>
                    </a:lnL>
                    <a:lnR w="6350">
                      <a:solidFill>
                        <a:srgbClr val="0B3A5B"/>
                      </a:solidFill>
                    </a:lnR>
                    <a:lnT w="6350">
                      <a:solidFill>
                        <a:srgbClr val="0B3A5B"/>
                      </a:solidFill>
                    </a:lnT>
                    <a:lnB w="6350">
                      <a:solidFill>
                        <a:srgbClr val="0B3A5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What you run</a:t>
                      </a:r>
                    </a:p>
                  </a:txBody>
                  <a:tcPr>
                    <a:solidFill>
                      <a:srgbClr val="0B3A5B"/>
                    </a:solidFill>
                    <a:lnL w="6350">
                      <a:solidFill>
                        <a:srgbClr val="0B3A5B"/>
                      </a:solidFill>
                    </a:lnL>
                    <a:lnR w="6350">
                      <a:solidFill>
                        <a:srgbClr val="0B3A5B"/>
                      </a:solidFill>
                    </a:lnR>
                    <a:lnT w="6350">
                      <a:solidFill>
                        <a:srgbClr val="0B3A5B"/>
                      </a:solidFill>
                    </a:lnT>
                    <a:lnB w="6350">
                      <a:solidFill>
                        <a:srgbClr val="0B3A5B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Approx. yearly</a:t>
                      </a:r>
                    </a:p>
                  </a:txBody>
                  <a:tcPr>
                    <a:solidFill>
                      <a:srgbClr val="0B3A5B"/>
                    </a:solidFill>
                    <a:lnL w="6350">
                      <a:solidFill>
                        <a:srgbClr val="0B3A5B"/>
                      </a:solidFill>
                    </a:lnL>
                    <a:lnR w="6350">
                      <a:solidFill>
                        <a:srgbClr val="0B3A5B"/>
                      </a:solidFill>
                    </a:lnR>
                    <a:lnT w="6350">
                      <a:solidFill>
                        <a:srgbClr val="0B3A5B"/>
                      </a:solidFill>
                    </a:lnT>
                    <a:lnB w="6350">
                      <a:solidFill>
                        <a:srgbClr val="0B3A5B"/>
                      </a:solidFill>
                    </a:lnB>
                  </a:tcPr>
                </a:tc>
              </a:tr>
              <a:tr h="658368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0B3A5B"/>
                          </a:solidFill>
                          <a:latin typeface="Calibri"/>
                          <a:ea typeface="Calibri"/>
                          <a:cs typeface="Calibri"/>
                        </a:rPr>
                        <a:t>India, lean</a:t>
                      </a:r>
                    </a:p>
                  </a:txBody>
                  <a:tcPr>
                    <a:solidFill>
                      <a:srgbClr val="FFFFFF"/>
                    </a:solidFill>
                    <a:lnL w="6350">
                      <a:solidFill>
                        <a:srgbClr val="D5E6E4"/>
                      </a:solidFill>
                    </a:lnL>
                    <a:lnR w="6350">
                      <a:solidFill>
                        <a:srgbClr val="D5E6E4"/>
                      </a:solidFill>
                    </a:lnR>
                    <a:lnT w="6350">
                      <a:solidFill>
                        <a:srgbClr val="D5E6E4"/>
                      </a:solidFill>
                    </a:lnT>
                    <a:lnB w="6350">
                      <a:solidFill>
                        <a:srgbClr val="D5E6E4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0B3A5B"/>
                          </a:solidFill>
                          <a:latin typeface="Calibri"/>
                          <a:ea typeface="Calibri"/>
                          <a:cs typeface="Calibri"/>
                        </a:rPr>
                        <a:t>1 VPS (2 vCPU / 4 GB): Node + Postgres + HTTPS</a:t>
                      </a:r>
                    </a:p>
                  </a:txBody>
                  <a:tcPr>
                    <a:solidFill>
                      <a:srgbClr val="FFFFFF"/>
                    </a:solidFill>
                    <a:lnL w="6350">
                      <a:solidFill>
                        <a:srgbClr val="D5E6E4"/>
                      </a:solidFill>
                    </a:lnL>
                    <a:lnR w="6350">
                      <a:solidFill>
                        <a:srgbClr val="D5E6E4"/>
                      </a:solidFill>
                    </a:lnR>
                    <a:lnT w="6350">
                      <a:solidFill>
                        <a:srgbClr val="D5E6E4"/>
                      </a:solidFill>
                    </a:lnT>
                    <a:lnB w="6350">
                      <a:solidFill>
                        <a:srgbClr val="D5E6E4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0B3A5B"/>
                          </a:solidFill>
                          <a:latin typeface="Calibri"/>
                          <a:ea typeface="Calibri"/>
                          <a:cs typeface="Calibri"/>
                        </a:rPr>
                        <a:t>₹24,000–42,000</a:t>
                      </a:r>
                    </a:p>
                  </a:txBody>
                  <a:tcPr>
                    <a:solidFill>
                      <a:srgbClr val="FFFFFF"/>
                    </a:solidFill>
                    <a:lnL w="6350">
                      <a:solidFill>
                        <a:srgbClr val="D5E6E4"/>
                      </a:solidFill>
                    </a:lnL>
                    <a:lnR w="6350">
                      <a:solidFill>
                        <a:srgbClr val="D5E6E4"/>
                      </a:solidFill>
                    </a:lnR>
                    <a:lnT w="6350">
                      <a:solidFill>
                        <a:srgbClr val="D5E6E4"/>
                      </a:solidFill>
                    </a:lnT>
                    <a:lnB w="6350">
                      <a:solidFill>
                        <a:srgbClr val="D5E6E4"/>
                      </a:solidFill>
                    </a:lnB>
                  </a:tcPr>
                </a:tc>
              </a:tr>
              <a:tr h="658368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0B3A5B"/>
                          </a:solidFill>
                          <a:latin typeface="Calibri"/>
                          <a:ea typeface="Calibri"/>
                          <a:cs typeface="Calibri"/>
                        </a:rPr>
                        <a:t>India, comfortable</a:t>
                      </a:r>
                    </a:p>
                  </a:txBody>
                  <a:tcPr>
                    <a:solidFill>
                      <a:srgbClr val="F4FAF9"/>
                    </a:solidFill>
                    <a:lnL w="6350">
                      <a:solidFill>
                        <a:srgbClr val="D5E6E4"/>
                      </a:solidFill>
                    </a:lnL>
                    <a:lnR w="6350">
                      <a:solidFill>
                        <a:srgbClr val="D5E6E4"/>
                      </a:solidFill>
                    </a:lnR>
                    <a:lnT w="6350">
                      <a:solidFill>
                        <a:srgbClr val="D5E6E4"/>
                      </a:solidFill>
                    </a:lnT>
                    <a:lnB w="6350">
                      <a:solidFill>
                        <a:srgbClr val="D5E6E4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0B3A5B"/>
                          </a:solidFill>
                          <a:latin typeface="Calibri"/>
                          <a:ea typeface="Calibri"/>
                          <a:cs typeface="Calibri"/>
                        </a:rPr>
                        <a:t>App + managed Postgres + files + Cloudflare + backups</a:t>
                      </a:r>
                    </a:p>
                  </a:txBody>
                  <a:tcPr>
                    <a:solidFill>
                      <a:srgbClr val="F4FAF9"/>
                    </a:solidFill>
                    <a:lnL w="6350">
                      <a:solidFill>
                        <a:srgbClr val="D5E6E4"/>
                      </a:solidFill>
                    </a:lnL>
                    <a:lnR w="6350">
                      <a:solidFill>
                        <a:srgbClr val="D5E6E4"/>
                      </a:solidFill>
                    </a:lnR>
                    <a:lnT w="6350">
                      <a:solidFill>
                        <a:srgbClr val="D5E6E4"/>
                      </a:solidFill>
                    </a:lnT>
                    <a:lnB w="6350">
                      <a:solidFill>
                        <a:srgbClr val="D5E6E4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0B3A5B"/>
                          </a:solidFill>
                          <a:latin typeface="Calibri"/>
                          <a:ea typeface="Calibri"/>
                          <a:cs typeface="Calibri"/>
                        </a:rPr>
                        <a:t>₹42,000–72,000  ·  ~$850</a:t>
                      </a:r>
                    </a:p>
                  </a:txBody>
                  <a:tcPr>
                    <a:solidFill>
                      <a:srgbClr val="F4FAF9"/>
                    </a:solidFill>
                    <a:lnL w="6350">
                      <a:solidFill>
                        <a:srgbClr val="D5E6E4"/>
                      </a:solidFill>
                    </a:lnL>
                    <a:lnR w="6350">
                      <a:solidFill>
                        <a:srgbClr val="D5E6E4"/>
                      </a:solidFill>
                    </a:lnR>
                    <a:lnT w="6350">
                      <a:solidFill>
                        <a:srgbClr val="D5E6E4"/>
                      </a:solidFill>
                    </a:lnT>
                    <a:lnB w="6350">
                      <a:solidFill>
                        <a:srgbClr val="D5E6E4"/>
                      </a:solidFill>
                    </a:lnB>
                  </a:tcPr>
                </a:tc>
              </a:tr>
              <a:tr h="658368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0B3A5B"/>
                          </a:solidFill>
                          <a:latin typeface="Calibri"/>
                          <a:ea typeface="Calibri"/>
                          <a:cs typeface="Calibri"/>
                        </a:rPr>
                        <a:t>Two regions</a:t>
                      </a:r>
                    </a:p>
                  </a:txBody>
                  <a:tcPr>
                    <a:solidFill>
                      <a:srgbClr val="FFFFFF"/>
                    </a:solidFill>
                    <a:lnL w="6350">
                      <a:solidFill>
                        <a:srgbClr val="D5E6E4"/>
                      </a:solidFill>
                    </a:lnL>
                    <a:lnR w="6350">
                      <a:solidFill>
                        <a:srgbClr val="D5E6E4"/>
                      </a:solidFill>
                    </a:lnR>
                    <a:lnT w="6350">
                      <a:solidFill>
                        <a:srgbClr val="D5E6E4"/>
                      </a:solidFill>
                    </a:lnT>
                    <a:lnB w="6350">
                      <a:solidFill>
                        <a:srgbClr val="D5E6E4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0B3A5B"/>
                          </a:solidFill>
                          <a:latin typeface="Calibri"/>
                          <a:ea typeface="Calibri"/>
                          <a:cs typeface="Calibri"/>
                        </a:rPr>
                        <a:t>Split offices. API + Postgres replica in the second region</a:t>
                      </a:r>
                    </a:p>
                  </a:txBody>
                  <a:tcPr>
                    <a:solidFill>
                      <a:srgbClr val="FFFFFF"/>
                    </a:solidFill>
                    <a:lnL w="6350">
                      <a:solidFill>
                        <a:srgbClr val="D5E6E4"/>
                      </a:solidFill>
                    </a:lnL>
                    <a:lnR w="6350">
                      <a:solidFill>
                        <a:srgbClr val="D5E6E4"/>
                      </a:solidFill>
                    </a:lnR>
                    <a:lnT w="6350">
                      <a:solidFill>
                        <a:srgbClr val="D5E6E4"/>
                      </a:solidFill>
                    </a:lnT>
                    <a:lnB w="6350">
                      <a:solidFill>
                        <a:srgbClr val="D5E6E4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0B3A5B"/>
                          </a:solidFill>
                          <a:latin typeface="Calibri"/>
                          <a:ea typeface="Calibri"/>
                          <a:cs typeface="Calibri"/>
                        </a:rPr>
                        <a:t>$960–2,160</a:t>
                      </a:r>
                    </a:p>
                  </a:txBody>
                  <a:tcPr>
                    <a:solidFill>
                      <a:srgbClr val="FFFFFF"/>
                    </a:solidFill>
                    <a:lnL w="6350">
                      <a:solidFill>
                        <a:srgbClr val="D5E6E4"/>
                      </a:solidFill>
                    </a:lnL>
                    <a:lnR w="6350">
                      <a:solidFill>
                        <a:srgbClr val="D5E6E4"/>
                      </a:solidFill>
                    </a:lnR>
                    <a:lnT w="6350">
                      <a:solidFill>
                        <a:srgbClr val="D5E6E4"/>
                      </a:solidFill>
                    </a:lnT>
                    <a:lnB w="6350">
                      <a:solidFill>
                        <a:srgbClr val="D5E6E4"/>
                      </a:solidFill>
                    </a:lnB>
                  </a:tcPr>
                </a:tc>
              </a:tr>
              <a:tr h="658368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0B3A5B"/>
                          </a:solidFill>
                          <a:latin typeface="Calibri"/>
                          <a:ea typeface="Calibri"/>
                          <a:cs typeface="Calibri"/>
                        </a:rPr>
                        <a:t>Worldwide (3 regions)</a:t>
                      </a:r>
                    </a:p>
                  </a:txBody>
                  <a:tcPr>
                    <a:solidFill>
                      <a:srgbClr val="F4FAF9"/>
                    </a:solidFill>
                    <a:lnL w="6350">
                      <a:solidFill>
                        <a:srgbClr val="D5E6E4"/>
                      </a:solidFill>
                    </a:lnL>
                    <a:lnR w="6350">
                      <a:solidFill>
                        <a:srgbClr val="D5E6E4"/>
                      </a:solidFill>
                    </a:lnR>
                    <a:lnT w="6350">
                      <a:solidFill>
                        <a:srgbClr val="D5E6E4"/>
                      </a:solidFill>
                    </a:lnT>
                    <a:lnB w="6350">
                      <a:solidFill>
                        <a:srgbClr val="D5E6E4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0B3A5B"/>
                          </a:solidFill>
                          <a:latin typeface="Calibri"/>
                          <a:ea typeface="Calibri"/>
                          <a:cs typeface="Calibri"/>
                        </a:rPr>
                        <a:t>Americas + Europe + Asia. Plan on ~$200 / month</a:t>
                      </a:r>
                    </a:p>
                  </a:txBody>
                  <a:tcPr>
                    <a:solidFill>
                      <a:srgbClr val="F4FAF9"/>
                    </a:solidFill>
                    <a:lnL w="6350">
                      <a:solidFill>
                        <a:srgbClr val="D5E6E4"/>
                      </a:solidFill>
                    </a:lnL>
                    <a:lnR w="6350">
                      <a:solidFill>
                        <a:srgbClr val="D5E6E4"/>
                      </a:solidFill>
                    </a:lnR>
                    <a:lnT w="6350">
                      <a:solidFill>
                        <a:srgbClr val="D5E6E4"/>
                      </a:solidFill>
                    </a:lnT>
                    <a:lnB w="6350">
                      <a:solidFill>
                        <a:srgbClr val="D5E6E4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0B3A5B"/>
                          </a:solidFill>
                          <a:latin typeface="Calibri"/>
                          <a:ea typeface="Calibri"/>
                          <a:cs typeface="Calibri"/>
                        </a:rPr>
                        <a:t>$1,800–3,360</a:t>
                      </a:r>
                    </a:p>
                  </a:txBody>
                  <a:tcPr>
                    <a:solidFill>
                      <a:srgbClr val="F4FAF9"/>
                    </a:solidFill>
                    <a:lnL w="6350">
                      <a:solidFill>
                        <a:srgbClr val="D5E6E4"/>
                      </a:solidFill>
                    </a:lnL>
                    <a:lnR w="6350">
                      <a:solidFill>
                        <a:srgbClr val="D5E6E4"/>
                      </a:solidFill>
                    </a:lnR>
                    <a:lnT w="6350">
                      <a:solidFill>
                        <a:srgbClr val="D5E6E4"/>
                      </a:solidFill>
                    </a:lnT>
                    <a:lnB w="6350">
                      <a:solidFill>
                        <a:srgbClr val="D5E6E4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48640" y="5623560"/>
            <a:ext cx="10972800" cy="64008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400" b="0">
                <a:solidFill>
                  <a:srgbClr val="0E5C72"/>
                </a:solidFill>
                <a:latin typeface="Calibri"/>
                <a:ea typeface="Calibri"/>
                <a:cs typeface="Calibri"/>
              </a:rPr>
              <a:t>Year-one in India ≈ licence ₹2,49,000 + cloud ~₹72,000 + optional onboarding ₹1,25,000. Still under a year of Jira Cloud for 70 people at USD 14 / user / month (~USD 11,760).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510528"/>
            <a:ext cx="9601200" cy="256032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100" b="0">
                <a:solidFill>
                  <a:srgbClr val="5A6B75"/>
                </a:solidFill>
                <a:latin typeface="Calibri"/>
                <a:ea typeface="Calibri"/>
                <a:cs typeface="Calibri"/>
              </a:rPr>
              <a:t>SprintKeel®  ·  sprintkeel.chotalabs.com  ·  hello@chotalabs.com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24160" y="6510528"/>
            <a:ext cx="1280160" cy="256032"/>
          </a:xfrm>
          <a:prstGeom prst="rect">
            <a:avLst/>
          </a:prstGeom>
          <a:noFill/>
        </p:spPr>
        <p:txBody>
          <a:bodyPr wrap="square"/>
          <a:lstStyle/>
          <a:p>
            <a:pPr algn="r"/>
            <a:r>
              <a:rPr sz="1100" b="0">
                <a:solidFill>
                  <a:srgbClr val="5A6B75"/>
                </a:solidFill>
                <a:latin typeface="Calibri"/>
                <a:ea typeface="Calibri"/>
                <a:cs typeface="Calibri"/>
              </a:rPr>
              <a:t>11 / 12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lose-b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457200"/>
            <a:ext cx="530352" cy="53035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48640" y="1371600"/>
            <a:ext cx="10972800" cy="292608"/>
          </a:xfrm>
          <a:prstGeom prst="rect">
            <a:avLst/>
          </a:prstGeom>
          <a:noFill/>
        </p:spPr>
        <p:txBody>
          <a:bodyPr wrap="square"/>
          <a:lstStyle/>
          <a:p>
            <a:pPr/>
            <a:r>
              <a:rPr sz="1200" b="1" spc="800">
                <a:solidFill>
                  <a:srgbClr val="7EE8E2"/>
                </a:solidFill>
                <a:latin typeface="Calibri"/>
                <a:ea typeface="Calibri"/>
                <a:cs typeface="Calibri"/>
              </a:rPr>
              <a:t>NEXT STEP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783080"/>
            <a:ext cx="10972800" cy="146304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3600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Tell us Enterprise
or self-host.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3520440"/>
            <a:ext cx="9601200" cy="9144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600" b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Email hello@chotalabs.com with headcount, region, and whether you want us to host or you will. We reply with a one-page quote.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4709160"/>
            <a:ext cx="4023360" cy="64008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4828032"/>
            <a:ext cx="4023360" cy="457200"/>
          </a:xfrm>
          <a:prstGeom prst="rect">
            <a:avLst/>
          </a:prstGeom>
          <a:noFill/>
        </p:spPr>
        <p:txBody>
          <a:bodyPr wrap="square"/>
          <a:lstStyle/>
          <a:p>
            <a:pPr algn="ctr"/>
            <a:r>
              <a:rPr sz="1800" b="1">
                <a:solidFill>
                  <a:srgbClr val="0B3A5B"/>
                </a:solidFill>
                <a:latin typeface="Calibri"/>
                <a:ea typeface="Calibri"/>
                <a:cs typeface="Calibri"/>
              </a:rPr>
              <a:t>hello@chotalabs.com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6263640"/>
            <a:ext cx="10972800" cy="27432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sz="1200" b="0">
                <a:solidFill>
                  <a:srgbClr val="7EE8E2"/>
                </a:solidFill>
                <a:latin typeface="Calibri"/>
                <a:ea typeface="Calibri"/>
                <a:cs typeface="Calibri"/>
              </a:rPr>
              <a:t>SprintKeel® — the board people open. The plan leads trust.  © 2026 Chotalabs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